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97" r:id="rId4"/>
    <p:sldId id="298" r:id="rId5"/>
    <p:sldId id="296" r:id="rId6"/>
    <p:sldId id="273" r:id="rId7"/>
    <p:sldId id="291" r:id="rId8"/>
    <p:sldId id="293" r:id="rId9"/>
    <p:sldId id="266" r:id="rId10"/>
    <p:sldId id="261" r:id="rId11"/>
    <p:sldId id="262" r:id="rId12"/>
    <p:sldId id="276" r:id="rId13"/>
    <p:sldId id="263" r:id="rId14"/>
    <p:sldId id="267" r:id="rId15"/>
    <p:sldId id="268" r:id="rId16"/>
    <p:sldId id="289" r:id="rId17"/>
    <p:sldId id="277" r:id="rId18"/>
    <p:sldId id="270" r:id="rId19"/>
    <p:sldId id="280" r:id="rId20"/>
    <p:sldId id="2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238" autoAdjust="0"/>
  </p:normalViewPr>
  <p:slideViewPr>
    <p:cSldViewPr snapToGrid="0">
      <p:cViewPr>
        <p:scale>
          <a:sx n="40" d="100"/>
          <a:sy n="40" d="100"/>
        </p:scale>
        <p:origin x="1120" y="3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1DAF0-02CF-4820-BDE2-75895DC05D7A}" type="datetimeFigureOut">
              <a:rPr lang="en-US" smtClean="0"/>
              <a:t>4/29/2017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5AFE9-E7DD-407B-9BBF-628A47C8486D}" type="slidenum">
              <a:rPr lang="en-US" smtClean="0"/>
              <a:t>‹#›</a:t>
            </a:fld>
            <a:endParaRPr lang="en-US"/>
          </a:p>
        </p:txBody>
      </p:sp>
    </p:spTree>
    <p:extLst>
      <p:ext uri="{BB962C8B-B14F-4D97-AF65-F5344CB8AC3E}">
        <p14:creationId xmlns:p14="http://schemas.microsoft.com/office/powerpoint/2010/main" val="287436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Time_serie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Flat_file_database" TargetMode="External"/><Relationship Id="rId5" Type="http://schemas.openxmlformats.org/officeDocument/2006/relationships/hyperlink" Target="https://en.wikipedia.org/wiki/Relational_database_management_systems" TargetMode="External"/><Relationship Id="rId4" Type="http://schemas.openxmlformats.org/officeDocument/2006/relationships/hyperlink" Target="https://en.wikipedia.org/wiki/Database_transac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35AFE9-E7DD-407B-9BBF-628A47C8486D}" type="slidenum">
              <a:rPr lang="en-US" smtClean="0"/>
              <a:t>1</a:t>
            </a:fld>
            <a:endParaRPr lang="en-US"/>
          </a:p>
        </p:txBody>
      </p:sp>
    </p:spTree>
    <p:extLst>
      <p:ext uri="{BB962C8B-B14F-4D97-AF65-F5344CB8AC3E}">
        <p14:creationId xmlns:p14="http://schemas.microsoft.com/office/powerpoint/2010/main" val="1059183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calculate whisper size, start from Retention that we specific</a:t>
            </a:r>
          </a:p>
          <a:p>
            <a:r>
              <a:rPr lang="en-US" baseline="0" dirty="0" smtClean="0"/>
              <a:t>Ex.  1m:1d -&gt; every 1 minute 1 data point and keep it 1 day</a:t>
            </a:r>
          </a:p>
          <a:p>
            <a:r>
              <a:rPr lang="en-US" baseline="0" dirty="0" smtClean="0"/>
              <a:t>	1 day have 60 * 24 = 1440 minutes = 1440 points</a:t>
            </a:r>
          </a:p>
          <a:p>
            <a:r>
              <a:rPr lang="en-US" baseline="0" dirty="0" smtClean="0"/>
              <a:t>	1 point use 12 bytes space  = 17280 Bytes and another 12 Bytes for header</a:t>
            </a:r>
          </a:p>
          <a:p>
            <a:r>
              <a:rPr lang="en-US" baseline="0" dirty="0" smtClean="0"/>
              <a:t>	So it will be 17292 Bytes </a:t>
            </a:r>
            <a:r>
              <a:rPr lang="en-US" sz="1200" b="0" i="0" kern="1200" dirty="0" smtClean="0">
                <a:solidFill>
                  <a:schemeClr val="tx1"/>
                </a:solidFill>
                <a:effectLst/>
                <a:latin typeface="+mn-lt"/>
                <a:ea typeface="+mn-ea"/>
                <a:cs typeface="+mn-cs"/>
              </a:rPr>
              <a:t>~</a:t>
            </a:r>
            <a:r>
              <a:rPr lang="th-TH" sz="1200" b="0" i="0" kern="1200" dirty="0" smtClean="0">
                <a:solidFill>
                  <a:schemeClr val="tx1"/>
                </a:solidFill>
                <a:effectLst/>
                <a:latin typeface="+mn-lt"/>
                <a:ea typeface="+mn-ea"/>
                <a:cs typeface="+mn-cs"/>
              </a:rPr>
              <a:t> </a:t>
            </a:r>
            <a:r>
              <a:rPr lang="en-US" baseline="0" dirty="0" smtClean="0"/>
              <a:t>1.8 KB </a:t>
            </a:r>
          </a:p>
        </p:txBody>
      </p:sp>
      <p:sp>
        <p:nvSpPr>
          <p:cNvPr id="4" name="Slide Number Placeholder 3"/>
          <p:cNvSpPr>
            <a:spLocks noGrp="1"/>
          </p:cNvSpPr>
          <p:nvPr>
            <p:ph type="sldNum" sz="quarter" idx="10"/>
          </p:nvPr>
        </p:nvSpPr>
        <p:spPr/>
        <p:txBody>
          <a:bodyPr/>
          <a:lstStyle/>
          <a:p>
            <a:fld id="{4C35AFE9-E7DD-407B-9BBF-628A47C8486D}" type="slidenum">
              <a:rPr lang="en-US" smtClean="0"/>
              <a:t>12</a:t>
            </a:fld>
            <a:endParaRPr lang="en-US"/>
          </a:p>
        </p:txBody>
      </p:sp>
    </p:spTree>
    <p:extLst>
      <p:ext uri="{BB962C8B-B14F-4D97-AF65-F5344CB8AC3E}">
        <p14:creationId xmlns:p14="http://schemas.microsoft.com/office/powerpoint/2010/main" val="1966741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From this diagram there are two flow : </a:t>
            </a:r>
          </a:p>
          <a:p>
            <a:r>
              <a:rPr lang="en-US" baseline="0" dirty="0" smtClean="0"/>
              <a:t>1. Metric that contain </a:t>
            </a:r>
            <a:r>
              <a:rPr lang="en-US" baseline="0" dirty="0" err="1" smtClean="0"/>
              <a:t>Metric_name</a:t>
            </a:r>
            <a:r>
              <a:rPr lang="en-US" baseline="0" dirty="0" smtClean="0"/>
              <a:t>, value and epoch time had been sent by collector to Carbon, then carbon send data to store in whisper file</a:t>
            </a:r>
          </a:p>
          <a:p>
            <a:r>
              <a:rPr lang="en-US" baseline="0" dirty="0" smtClean="0"/>
              <a:t> </a:t>
            </a:r>
          </a:p>
          <a:p>
            <a:r>
              <a:rPr lang="en-US" baseline="0" dirty="0" smtClean="0"/>
              <a:t>2. User using Graphite Web to see data that store in whisper file</a:t>
            </a:r>
          </a:p>
        </p:txBody>
      </p:sp>
      <p:sp>
        <p:nvSpPr>
          <p:cNvPr id="4" name="Slide Number Placeholder 3"/>
          <p:cNvSpPr>
            <a:spLocks noGrp="1"/>
          </p:cNvSpPr>
          <p:nvPr>
            <p:ph type="sldNum" sz="quarter" idx="10"/>
          </p:nvPr>
        </p:nvSpPr>
        <p:spPr/>
        <p:txBody>
          <a:bodyPr/>
          <a:lstStyle/>
          <a:p>
            <a:fld id="{4C35AFE9-E7DD-407B-9BBF-628A47C8486D}" type="slidenum">
              <a:rPr lang="en-US" smtClean="0"/>
              <a:t>13</a:t>
            </a:fld>
            <a:endParaRPr lang="en-US"/>
          </a:p>
        </p:txBody>
      </p:sp>
    </p:spTree>
    <p:extLst>
      <p:ext uri="{BB962C8B-B14F-4D97-AF65-F5344CB8AC3E}">
        <p14:creationId xmlns:p14="http://schemas.microsoft.com/office/powerpoint/2010/main" val="3178910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Method for send :  It</a:t>
            </a:r>
            <a:r>
              <a:rPr lang="en-US" baseline="0" dirty="0" smtClean="0"/>
              <a:t> same as sending message via TCP, just sending string that contain 3 things, </a:t>
            </a:r>
            <a:r>
              <a:rPr lang="en-US" baseline="0" dirty="0" err="1" smtClean="0"/>
              <a:t>Metric_Name</a:t>
            </a:r>
            <a:r>
              <a:rPr lang="en-US" baseline="0" dirty="0" smtClean="0"/>
              <a:t>, Value and Epoch time.</a:t>
            </a:r>
            <a:endParaRPr lang="en-US" dirty="0" smtClean="0"/>
          </a:p>
          <a:p>
            <a:endParaRPr lang="en-US" dirty="0" smtClean="0"/>
          </a:p>
          <a:p>
            <a:r>
              <a:rPr lang="en-US" dirty="0" smtClean="0"/>
              <a:t>String host = </a:t>
            </a:r>
            <a:r>
              <a:rPr lang="en-US" sz="1200" b="1" kern="1200" dirty="0" smtClean="0">
                <a:solidFill>
                  <a:schemeClr val="tx1"/>
                </a:solidFill>
                <a:effectLst/>
                <a:latin typeface="+mn-lt"/>
                <a:ea typeface="+mn-ea"/>
                <a:cs typeface="+mn-cs"/>
              </a:rPr>
              <a:t>"xezor.com"</a:t>
            </a:r>
            <a:r>
              <a:rPr lang="en-US" dirty="0" smtClean="0"/>
              <a:t>;</a:t>
            </a:r>
            <a:br>
              <a:rPr lang="en-US" dirty="0" smtClean="0"/>
            </a:br>
            <a:r>
              <a:rPr lang="en-US" sz="1200" b="1" kern="1200" dirty="0" err="1" smtClean="0">
                <a:solidFill>
                  <a:schemeClr val="tx1"/>
                </a:solidFill>
                <a:effectLst/>
                <a:latin typeface="+mn-lt"/>
                <a:ea typeface="+mn-ea"/>
                <a:cs typeface="+mn-cs"/>
              </a:rPr>
              <a:t>int</a:t>
            </a:r>
            <a:r>
              <a:rPr lang="en-US" sz="1200" b="1" kern="1200" dirty="0" smtClean="0">
                <a:solidFill>
                  <a:schemeClr val="tx1"/>
                </a:solidFill>
                <a:effectLst/>
                <a:latin typeface="+mn-lt"/>
                <a:ea typeface="+mn-ea"/>
                <a:cs typeface="+mn-cs"/>
              </a:rPr>
              <a:t> </a:t>
            </a:r>
            <a:r>
              <a:rPr lang="en-US" dirty="0" smtClean="0"/>
              <a:t>port = </a:t>
            </a:r>
            <a:r>
              <a:rPr lang="en-US" sz="1200" kern="1200" dirty="0" smtClean="0">
                <a:solidFill>
                  <a:schemeClr val="tx1"/>
                </a:solidFill>
                <a:effectLst/>
                <a:latin typeface="+mn-lt"/>
                <a:ea typeface="+mn-ea"/>
                <a:cs typeface="+mn-cs"/>
              </a:rPr>
              <a:t>2003</a:t>
            </a:r>
            <a:r>
              <a:rPr lang="en-US" dirty="0" smtClean="0"/>
              <a:t>;</a:t>
            </a:r>
          </a:p>
          <a:p>
            <a:r>
              <a:rPr lang="en-US" dirty="0" smtClean="0"/>
              <a:t>Socket </a:t>
            </a:r>
            <a:r>
              <a:rPr lang="en-US" dirty="0" err="1" smtClean="0"/>
              <a:t>socket</a:t>
            </a:r>
            <a:r>
              <a:rPr lang="en-US" dirty="0" smtClean="0"/>
              <a:t> = </a:t>
            </a:r>
            <a:r>
              <a:rPr lang="en-US" sz="1200" b="1" kern="1200" dirty="0" smtClean="0">
                <a:solidFill>
                  <a:schemeClr val="tx1"/>
                </a:solidFill>
                <a:effectLst/>
                <a:latin typeface="+mn-lt"/>
                <a:ea typeface="+mn-ea"/>
                <a:cs typeface="+mn-cs"/>
              </a:rPr>
              <a:t>new </a:t>
            </a:r>
            <a:r>
              <a:rPr lang="en-US" dirty="0" smtClean="0"/>
              <a:t>Socket(host, port);</a:t>
            </a:r>
            <a:br>
              <a:rPr lang="en-US" dirty="0" smtClean="0"/>
            </a:br>
            <a:r>
              <a:rPr lang="en-US" dirty="0" err="1" smtClean="0"/>
              <a:t>PrintWriter</a:t>
            </a:r>
            <a:r>
              <a:rPr lang="en-US" dirty="0" smtClean="0"/>
              <a:t> </a:t>
            </a:r>
            <a:r>
              <a:rPr lang="en-US" dirty="0" err="1" smtClean="0"/>
              <a:t>outputStream</a:t>
            </a:r>
            <a:r>
              <a:rPr lang="en-US" dirty="0" smtClean="0"/>
              <a:t> = </a:t>
            </a:r>
            <a:r>
              <a:rPr lang="en-US" sz="1200" b="1" kern="1200" dirty="0" smtClean="0">
                <a:solidFill>
                  <a:schemeClr val="tx1"/>
                </a:solidFill>
                <a:effectLst/>
                <a:latin typeface="+mn-lt"/>
                <a:ea typeface="+mn-ea"/>
                <a:cs typeface="+mn-cs"/>
              </a:rPr>
              <a:t>new </a:t>
            </a:r>
            <a:r>
              <a:rPr lang="en-US" dirty="0" err="1" smtClean="0"/>
              <a:t>PrintWriter</a:t>
            </a:r>
            <a:r>
              <a:rPr lang="en-US" dirty="0" smtClean="0"/>
              <a:t>(</a:t>
            </a:r>
            <a:r>
              <a:rPr lang="en-US" dirty="0" err="1" smtClean="0"/>
              <a:t>socket.getOutputStream</a:t>
            </a:r>
            <a:r>
              <a:rPr lang="en-US" dirty="0" smtClean="0"/>
              <a:t>());</a:t>
            </a:r>
            <a:br>
              <a:rPr lang="en-US" dirty="0" smtClean="0"/>
            </a:br>
            <a:r>
              <a:rPr lang="en-US" dirty="0" err="1" smtClean="0"/>
              <a:t>outputStream.println</a:t>
            </a:r>
            <a:r>
              <a:rPr lang="en-US" dirty="0" smtClean="0"/>
              <a:t>(</a:t>
            </a:r>
            <a:r>
              <a:rPr lang="en-US" dirty="0" err="1" smtClean="0"/>
              <a:t>String.format</a:t>
            </a:r>
            <a:r>
              <a:rPr lang="en-US" dirty="0" smtClean="0"/>
              <a:t>(</a:t>
            </a:r>
            <a:r>
              <a:rPr lang="en-US" dirty="0" err="1" smtClean="0"/>
              <a:t>Metric_Name</a:t>
            </a:r>
            <a:r>
              <a:rPr lang="en-US" dirty="0" smtClean="0"/>
              <a:t>() + </a:t>
            </a:r>
            <a:r>
              <a:rPr lang="en-US" dirty="0" err="1" smtClean="0"/>
              <a:t>getValue</a:t>
            </a:r>
            <a:r>
              <a:rPr lang="en-US" dirty="0" smtClean="0"/>
              <a:t>(), </a:t>
            </a:r>
            <a:r>
              <a:rPr lang="en-US" dirty="0" err="1" smtClean="0"/>
              <a:t>getTimestamp</a:t>
            </a:r>
            <a:r>
              <a:rPr lang="en-US" dirty="0" smtClean="0"/>
              <a:t>()));</a:t>
            </a:r>
            <a:br>
              <a:rPr lang="en-US" dirty="0" smtClean="0"/>
            </a:br>
            <a:r>
              <a:rPr lang="en-US" dirty="0" err="1" smtClean="0"/>
              <a:t>outputStream.close</a:t>
            </a:r>
            <a:r>
              <a:rPr lang="en-US" dirty="0" smtClean="0"/>
              <a:t>();</a:t>
            </a:r>
            <a:br>
              <a:rPr lang="en-US" dirty="0" smtClean="0"/>
            </a:br>
            <a:r>
              <a:rPr lang="en-US" dirty="0" err="1" smtClean="0"/>
              <a:t>socket.close</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C35AFE9-E7DD-407B-9BBF-628A47C8486D}" type="slidenum">
              <a:rPr lang="en-US" smtClean="0"/>
              <a:t>17</a:t>
            </a:fld>
            <a:endParaRPr lang="en-US"/>
          </a:p>
        </p:txBody>
      </p:sp>
    </p:spTree>
    <p:extLst>
      <p:ext uri="{BB962C8B-B14F-4D97-AF65-F5344CB8AC3E}">
        <p14:creationId xmlns:p14="http://schemas.microsoft.com/office/powerpoint/2010/main" val="2517685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Monitoring system translates those metrics into a measurable user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That measurable user experience provides feedback to the business to help ensure</a:t>
            </a:r>
            <a:r>
              <a:rPr lang="en-US" baseline="0" dirty="0" smtClean="0"/>
              <a:t> i</a:t>
            </a:r>
            <a:r>
              <a:rPr lang="en-US" dirty="0" smtClean="0"/>
              <a:t>t’s delivering what customers want.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user experience also provides feedback to IT to indicate what isn’t working and what’s delivering in sufficient quality of service. </a:t>
            </a:r>
            <a:endParaRPr lang="en-US" dirty="0"/>
          </a:p>
        </p:txBody>
      </p:sp>
      <p:sp>
        <p:nvSpPr>
          <p:cNvPr id="4" name="Slide Number Placeholder 3"/>
          <p:cNvSpPr>
            <a:spLocks noGrp="1"/>
          </p:cNvSpPr>
          <p:nvPr>
            <p:ph type="sldNum" sz="quarter" idx="10"/>
          </p:nvPr>
        </p:nvSpPr>
        <p:spPr/>
        <p:txBody>
          <a:bodyPr/>
          <a:lstStyle/>
          <a:p>
            <a:fld id="{4C35AFE9-E7DD-407B-9BBF-628A47C8486D}" type="slidenum">
              <a:rPr lang="en-US" smtClean="0"/>
              <a:t>2</a:t>
            </a:fld>
            <a:endParaRPr lang="en-US"/>
          </a:p>
        </p:txBody>
      </p:sp>
    </p:spTree>
    <p:extLst>
      <p:ext uri="{BB962C8B-B14F-4D97-AF65-F5344CB8AC3E}">
        <p14:creationId xmlns:p14="http://schemas.microsoft.com/office/powerpoint/2010/main" val="2382417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C35AFE9-E7DD-407B-9BBF-628A47C8486D}" type="slidenum">
              <a:rPr lang="en-US" smtClean="0"/>
              <a:t>3</a:t>
            </a:fld>
            <a:endParaRPr lang="en-US"/>
          </a:p>
        </p:txBody>
      </p:sp>
    </p:spTree>
    <p:extLst>
      <p:ext uri="{BB962C8B-B14F-4D97-AF65-F5344CB8AC3E}">
        <p14:creationId xmlns:p14="http://schemas.microsoft.com/office/powerpoint/2010/main" val="2808059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C35AFE9-E7DD-407B-9BBF-628A47C8486D}" type="slidenum">
              <a:rPr lang="en-US" smtClean="0"/>
              <a:t>4</a:t>
            </a:fld>
            <a:endParaRPr lang="en-US"/>
          </a:p>
        </p:txBody>
      </p:sp>
    </p:spTree>
    <p:extLst>
      <p:ext uri="{BB962C8B-B14F-4D97-AF65-F5344CB8AC3E}">
        <p14:creationId xmlns:p14="http://schemas.microsoft.com/office/powerpoint/2010/main" val="367632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Monitoring system translates those metrics into a measurable user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That measurable user experience provides feedback to the business to help ensure</a:t>
            </a:r>
            <a:r>
              <a:rPr lang="en-US" baseline="0" dirty="0" smtClean="0"/>
              <a:t> i</a:t>
            </a:r>
            <a:r>
              <a:rPr lang="en-US" dirty="0" smtClean="0"/>
              <a:t>t’s delivering what customers want.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user experience also provides feedback to IT to indicate what isn’t working and what’s delivering in sufficient quality of service. </a:t>
            </a:r>
            <a:endParaRPr lang="en-US" dirty="0"/>
          </a:p>
        </p:txBody>
      </p:sp>
      <p:sp>
        <p:nvSpPr>
          <p:cNvPr id="4" name="Slide Number Placeholder 3"/>
          <p:cNvSpPr>
            <a:spLocks noGrp="1"/>
          </p:cNvSpPr>
          <p:nvPr>
            <p:ph type="sldNum" sz="quarter" idx="10"/>
          </p:nvPr>
        </p:nvSpPr>
        <p:spPr/>
        <p:txBody>
          <a:bodyPr/>
          <a:lstStyle/>
          <a:p>
            <a:fld id="{4C35AFE9-E7DD-407B-9BBF-628A47C8486D}" type="slidenum">
              <a:rPr lang="en-US" smtClean="0"/>
              <a:t>5</a:t>
            </a:fld>
            <a:endParaRPr lang="en-US"/>
          </a:p>
        </p:txBody>
      </p:sp>
    </p:spTree>
    <p:extLst>
      <p:ext uri="{BB962C8B-B14F-4D97-AF65-F5344CB8AC3E}">
        <p14:creationId xmlns:p14="http://schemas.microsoft.com/office/powerpoint/2010/main" val="2766601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smtClean="0">
                <a:solidFill>
                  <a:schemeClr val="tx1"/>
                </a:solidFill>
                <a:effectLst/>
                <a:latin typeface="+mn-lt"/>
                <a:ea typeface="+mn-ea"/>
                <a:cs typeface="+mn-cs"/>
              </a:rPr>
              <a:t>JAMES TURNBULL</a:t>
            </a:r>
            <a:r>
              <a:rPr lang="th-TH" sz="1200" b="0" i="0" kern="1200" cap="all" dirty="0" smtClean="0">
                <a:solidFill>
                  <a:schemeClr val="tx1"/>
                </a:solidFill>
                <a:effectLst/>
                <a:latin typeface="+mn-lt"/>
                <a:ea typeface="+mn-ea"/>
                <a:cs typeface="+mn-cs"/>
              </a:rPr>
              <a:t> </a:t>
            </a:r>
            <a:r>
              <a:rPr lang="en-US" sz="1200" b="0" i="0" kern="1200" cap="all" dirty="0" err="1" smtClean="0">
                <a:solidFill>
                  <a:schemeClr val="tx1"/>
                </a:solidFill>
                <a:effectLst/>
                <a:latin typeface="+mn-lt"/>
                <a:ea typeface="+mn-ea"/>
                <a:cs typeface="+mn-cs"/>
              </a:rPr>
              <a:t>cto</a:t>
            </a:r>
            <a:r>
              <a:rPr lang="en-US" sz="1200" b="0" i="0" kern="1200" cap="all" baseline="0" dirty="0" smtClean="0">
                <a:solidFill>
                  <a:schemeClr val="tx1"/>
                </a:solidFill>
                <a:effectLst/>
                <a:latin typeface="+mn-lt"/>
                <a:ea typeface="+mn-ea"/>
                <a:cs typeface="+mn-cs"/>
              </a:rPr>
              <a:t> of Kickstarter make a survey on programmer Community about monitoring, </a:t>
            </a:r>
          </a:p>
          <a:p>
            <a:r>
              <a:rPr lang="en-US" sz="1200" b="0" i="0" kern="1200" cap="all" baseline="0" dirty="0" smtClean="0">
                <a:solidFill>
                  <a:schemeClr val="tx1"/>
                </a:solidFill>
                <a:effectLst/>
                <a:latin typeface="+mn-lt"/>
                <a:ea typeface="+mn-ea"/>
                <a:cs typeface="+mn-cs"/>
              </a:rPr>
              <a:t>And get around 10</a:t>
            </a:r>
            <a:r>
              <a:rPr lang="th-TH" sz="1200" b="0" i="0" kern="1200" cap="all" baseline="0" dirty="0" smtClean="0">
                <a:solidFill>
                  <a:schemeClr val="tx1"/>
                </a:solidFill>
                <a:effectLst/>
                <a:latin typeface="+mn-lt"/>
                <a:ea typeface="+mn-ea"/>
                <a:cs typeface="+mn-cs"/>
              </a:rPr>
              <a:t>00 </a:t>
            </a:r>
            <a:r>
              <a:rPr lang="en-US" sz="1200" b="0" i="0" kern="1200" cap="all" baseline="0" dirty="0" smtClean="0">
                <a:solidFill>
                  <a:schemeClr val="tx1"/>
                </a:solidFill>
                <a:effectLst/>
                <a:latin typeface="+mn-lt"/>
                <a:ea typeface="+mn-ea"/>
                <a:cs typeface="+mn-cs"/>
              </a:rPr>
              <a:t>response back.</a:t>
            </a:r>
            <a:endParaRPr lang="en-US" dirty="0"/>
          </a:p>
        </p:txBody>
      </p:sp>
      <p:sp>
        <p:nvSpPr>
          <p:cNvPr id="4" name="Slide Number Placeholder 3"/>
          <p:cNvSpPr>
            <a:spLocks noGrp="1"/>
          </p:cNvSpPr>
          <p:nvPr>
            <p:ph type="sldNum" sz="quarter" idx="10"/>
          </p:nvPr>
        </p:nvSpPr>
        <p:spPr/>
        <p:txBody>
          <a:bodyPr/>
          <a:lstStyle/>
          <a:p>
            <a:fld id="{4C35AFE9-E7DD-407B-9BBF-628A47C8486D}" type="slidenum">
              <a:rPr lang="en-US" smtClean="0"/>
              <a:t>6</a:t>
            </a:fld>
            <a:endParaRPr lang="en-US"/>
          </a:p>
        </p:txBody>
      </p:sp>
    </p:spTree>
    <p:extLst>
      <p:ext uri="{BB962C8B-B14F-4D97-AF65-F5344CB8AC3E}">
        <p14:creationId xmlns:p14="http://schemas.microsoft.com/office/powerpoint/2010/main" val="91491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200" dirty="0" smtClean="0"/>
              <a:t>Availability : To ensure that</a:t>
            </a:r>
            <a:r>
              <a:rPr lang="en-US" sz="1200" baseline="0" dirty="0" smtClean="0"/>
              <a:t> </a:t>
            </a:r>
            <a:r>
              <a:rPr lang="en-US" sz="1200" dirty="0" smtClean="0"/>
              <a:t>our Systems and Services can serve</a:t>
            </a:r>
            <a:r>
              <a:rPr lang="en-US" sz="1200" baseline="0" dirty="0" smtClean="0"/>
              <a:t> customer.</a:t>
            </a:r>
            <a:endParaRPr lang="en-US" sz="1200" baseline="0" dirty="0"/>
          </a:p>
          <a:p>
            <a:pPr lvl="0">
              <a:defRPr/>
            </a:pPr>
            <a:r>
              <a:rPr lang="en-US" sz="1200" baseline="0" dirty="0" smtClean="0"/>
              <a:t>Fault Detection : To identify when a resource becomes unavailable, starts to perform poorly, or identify what wrong in our systems.</a:t>
            </a:r>
          </a:p>
          <a:p>
            <a:pPr lvl="0">
              <a:defRPr/>
            </a:pPr>
            <a:r>
              <a:rPr lang="en-US" sz="1200" baseline="0" dirty="0" smtClean="0"/>
              <a:t>Capacity Planning : When you Monitor your Systems, you can find the bottleneck, what should you do to improve or improving plan.</a:t>
            </a:r>
          </a:p>
          <a:p>
            <a:pPr lvl="0">
              <a:defRPr/>
            </a:pPr>
            <a:r>
              <a:rPr lang="en-US" sz="1200" baseline="0" dirty="0" smtClean="0"/>
              <a:t>Alerting : After you create a good monitoring, you can have the automatic process, to check and alert when something go wrong.</a:t>
            </a:r>
          </a:p>
          <a:p>
            <a:pPr lvl="0">
              <a:defRPr/>
            </a:pPr>
            <a:endParaRPr lang="en-US" sz="1200" baseline="0" dirty="0" smtClean="0"/>
          </a:p>
        </p:txBody>
      </p:sp>
      <p:sp>
        <p:nvSpPr>
          <p:cNvPr id="4" name="Slide Number Placeholder 3"/>
          <p:cNvSpPr>
            <a:spLocks noGrp="1"/>
          </p:cNvSpPr>
          <p:nvPr>
            <p:ph type="sldNum" sz="quarter" idx="10"/>
          </p:nvPr>
        </p:nvSpPr>
        <p:spPr/>
        <p:txBody>
          <a:bodyPr/>
          <a:lstStyle/>
          <a:p>
            <a:fld id="{4C35AFE9-E7DD-407B-9BBF-628A47C8486D}" type="slidenum">
              <a:rPr lang="en-US" smtClean="0"/>
              <a:t>7</a:t>
            </a:fld>
            <a:endParaRPr lang="en-US"/>
          </a:p>
        </p:txBody>
      </p:sp>
    </p:spTree>
    <p:extLst>
      <p:ext uri="{BB962C8B-B14F-4D97-AF65-F5344CB8AC3E}">
        <p14:creationId xmlns:p14="http://schemas.microsoft.com/office/powerpoint/2010/main" val="3213174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t>
            </a:r>
            <a:r>
              <a:rPr lang="en-US" baseline="0" dirty="0" smtClean="0"/>
              <a:t>a – Understand what we monitor, Understand where it come from, Understand it nature.</a:t>
            </a:r>
          </a:p>
          <a:p>
            <a:endParaRPr lang="en-US" baseline="0" dirty="0" smtClean="0"/>
          </a:p>
          <a:p>
            <a:r>
              <a:rPr lang="en-US" baseline="0" dirty="0" smtClean="0"/>
              <a:t>Collector – How we get the data that we want</a:t>
            </a:r>
          </a:p>
          <a:p>
            <a:endParaRPr lang="en-US" baseline="0" dirty="0" smtClean="0"/>
          </a:p>
          <a:p>
            <a:r>
              <a:rPr lang="en-US" baseline="0" dirty="0" smtClean="0"/>
              <a:t>Storage – How and where we store those the data </a:t>
            </a:r>
          </a:p>
          <a:p>
            <a:endParaRPr lang="en-US" baseline="0" dirty="0" smtClean="0"/>
          </a:p>
          <a:p>
            <a:r>
              <a:rPr lang="en-US" baseline="0" dirty="0" smtClean="0"/>
              <a:t>Visualization – How we can represent the data</a:t>
            </a:r>
          </a:p>
        </p:txBody>
      </p:sp>
      <p:sp>
        <p:nvSpPr>
          <p:cNvPr id="4" name="Slide Number Placeholder 3"/>
          <p:cNvSpPr>
            <a:spLocks noGrp="1"/>
          </p:cNvSpPr>
          <p:nvPr>
            <p:ph type="sldNum" sz="quarter" idx="10"/>
          </p:nvPr>
        </p:nvSpPr>
        <p:spPr/>
        <p:txBody>
          <a:bodyPr/>
          <a:lstStyle/>
          <a:p>
            <a:fld id="{4C35AFE9-E7DD-407B-9BBF-628A47C8486D}" type="slidenum">
              <a:rPr lang="en-US" smtClean="0"/>
              <a:t>9</a:t>
            </a:fld>
            <a:endParaRPr lang="en-US"/>
          </a:p>
        </p:txBody>
      </p:sp>
    </p:spTree>
    <p:extLst>
      <p:ext uri="{BB962C8B-B14F-4D97-AF65-F5344CB8AC3E}">
        <p14:creationId xmlns:p14="http://schemas.microsoft.com/office/powerpoint/2010/main" val="1351145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Time Series Database ?  </a:t>
            </a:r>
          </a:p>
          <a:p>
            <a:r>
              <a:rPr lang="en-US" baseline="0" dirty="0" smtClean="0"/>
              <a:t>: </a:t>
            </a:r>
            <a:r>
              <a:rPr lang="en-US" sz="1200" b="0" i="0" kern="1200" dirty="0" smtClean="0">
                <a:solidFill>
                  <a:schemeClr val="tx1"/>
                </a:solidFill>
                <a:effectLst/>
                <a:latin typeface="+mn-lt"/>
                <a:ea typeface="+mn-ea"/>
                <a:cs typeface="+mn-cs"/>
              </a:rPr>
              <a:t>TSDBs are databases that are optimized for </a:t>
            </a:r>
            <a:r>
              <a:rPr lang="en-US" sz="1200" b="0" i="0" u="none" strike="noStrike" kern="1200" dirty="0" smtClean="0">
                <a:solidFill>
                  <a:schemeClr val="tx1"/>
                </a:solidFill>
                <a:effectLst/>
                <a:latin typeface="+mn-lt"/>
                <a:ea typeface="+mn-ea"/>
                <a:cs typeface="+mn-cs"/>
                <a:hlinkClick r:id="rId3" tooltip="Time series"/>
              </a:rPr>
              <a:t>time series</a:t>
            </a:r>
            <a:r>
              <a:rPr lang="en-US" sz="1200" b="0" i="0" kern="1200" dirty="0" smtClean="0">
                <a:solidFill>
                  <a:schemeClr val="tx1"/>
                </a:solidFill>
                <a:effectLst/>
                <a:latin typeface="+mn-lt"/>
                <a:ea typeface="+mn-ea"/>
                <a:cs typeface="+mn-cs"/>
              </a:rPr>
              <a:t> data. Software with complex logic or business rules and high </a:t>
            </a:r>
            <a:r>
              <a:rPr lang="en-US" sz="1200" b="0" i="0" u="none" strike="noStrike" kern="1200" dirty="0" smtClean="0">
                <a:solidFill>
                  <a:schemeClr val="tx1"/>
                </a:solidFill>
                <a:effectLst/>
                <a:latin typeface="+mn-lt"/>
                <a:ea typeface="+mn-ea"/>
                <a:cs typeface="+mn-cs"/>
                <a:hlinkClick r:id="rId4" tooltip="Database transaction"/>
              </a:rPr>
              <a:t>transaction</a:t>
            </a:r>
            <a:r>
              <a:rPr lang="en-US" sz="1200" b="0" i="0" kern="1200" dirty="0" smtClean="0">
                <a:solidFill>
                  <a:schemeClr val="tx1"/>
                </a:solidFill>
                <a:effectLst/>
                <a:latin typeface="+mn-lt"/>
                <a:ea typeface="+mn-ea"/>
                <a:cs typeface="+mn-cs"/>
              </a:rPr>
              <a:t> volume for time series data may not be practical with traditional </a:t>
            </a:r>
            <a:r>
              <a:rPr lang="en-US" sz="1200" b="0" i="0" u="none" strike="noStrike" kern="1200" dirty="0" smtClean="0">
                <a:solidFill>
                  <a:schemeClr val="tx1"/>
                </a:solidFill>
                <a:effectLst/>
                <a:latin typeface="+mn-lt"/>
                <a:ea typeface="+mn-ea"/>
                <a:cs typeface="+mn-cs"/>
                <a:hlinkClick r:id="rId5" tooltip="Relational database management systems"/>
              </a:rPr>
              <a:t>relational database management systems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Flat file database"/>
              </a:rPr>
              <a:t>Flat file databases</a:t>
            </a:r>
            <a:r>
              <a:rPr lang="en-US" sz="1200" b="0" i="0" kern="1200" dirty="0" smtClean="0">
                <a:solidFill>
                  <a:schemeClr val="tx1"/>
                </a:solidFill>
                <a:effectLst/>
                <a:latin typeface="+mn-lt"/>
                <a:ea typeface="+mn-ea"/>
                <a:cs typeface="+mn-cs"/>
              </a:rPr>
              <a:t> are not a viable option either, if the data and transaction volume reaches a maximum threshold determined by the capacity of individual servers (processing power and storage capacity). Queries for historical data, replete with time ranges and roll ups and arbitrary time zone conversions are difficult in a relational database. Compositions of those rules are even more difficult. This is a problem compounded by the free nature of relational systems themselves. Many relational systems are often not modelled correctly with respect to time series data. TSDBs on the other hand impose a model and this allows them to provide more features for doing so.</a:t>
            </a:r>
          </a:p>
          <a:p>
            <a:endParaRPr lang="en-US" sz="1200" b="0" i="0" kern="1200" baseline="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4C35AFE9-E7DD-407B-9BBF-628A47C8486D}" type="slidenum">
              <a:rPr lang="en-US" smtClean="0"/>
              <a:t>11</a:t>
            </a:fld>
            <a:endParaRPr lang="en-US"/>
          </a:p>
        </p:txBody>
      </p:sp>
    </p:spTree>
    <p:extLst>
      <p:ext uri="{BB962C8B-B14F-4D97-AF65-F5344CB8AC3E}">
        <p14:creationId xmlns:p14="http://schemas.microsoft.com/office/powerpoint/2010/main" val="125308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2B671D-BB2B-4966-ACF9-F93D203D5751}"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0ABF0-87AE-4DED-B54E-A391345C5B23}" type="slidenum">
              <a:rPr lang="en-US" smtClean="0"/>
              <a:t>‹#›</a:t>
            </a:fld>
            <a:endParaRPr lang="en-US" dirty="0"/>
          </a:p>
        </p:txBody>
      </p:sp>
    </p:spTree>
    <p:extLst>
      <p:ext uri="{BB962C8B-B14F-4D97-AF65-F5344CB8AC3E}">
        <p14:creationId xmlns:p14="http://schemas.microsoft.com/office/powerpoint/2010/main" val="129646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B671D-BB2B-4966-ACF9-F93D203D5751}"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0ABF0-87AE-4DED-B54E-A391345C5B23}" type="slidenum">
              <a:rPr lang="en-US" smtClean="0"/>
              <a:t>‹#›</a:t>
            </a:fld>
            <a:endParaRPr lang="en-US"/>
          </a:p>
        </p:txBody>
      </p:sp>
    </p:spTree>
    <p:extLst>
      <p:ext uri="{BB962C8B-B14F-4D97-AF65-F5344CB8AC3E}">
        <p14:creationId xmlns:p14="http://schemas.microsoft.com/office/powerpoint/2010/main" val="1641732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B671D-BB2B-4966-ACF9-F93D203D5751}"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0ABF0-87AE-4DED-B54E-A391345C5B23}" type="slidenum">
              <a:rPr lang="en-US" smtClean="0"/>
              <a:t>‹#›</a:t>
            </a:fld>
            <a:endParaRPr lang="en-US"/>
          </a:p>
        </p:txBody>
      </p:sp>
    </p:spTree>
    <p:extLst>
      <p:ext uri="{BB962C8B-B14F-4D97-AF65-F5344CB8AC3E}">
        <p14:creationId xmlns:p14="http://schemas.microsoft.com/office/powerpoint/2010/main" val="2892236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2B671D-BB2B-4966-ACF9-F93D203D5751}"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0ABF0-87AE-4DED-B54E-A391345C5B23}" type="slidenum">
              <a:rPr lang="en-US" smtClean="0"/>
              <a:t>‹#›</a:t>
            </a:fld>
            <a:endParaRPr lang="en-US"/>
          </a:p>
        </p:txBody>
      </p:sp>
    </p:spTree>
    <p:extLst>
      <p:ext uri="{BB962C8B-B14F-4D97-AF65-F5344CB8AC3E}">
        <p14:creationId xmlns:p14="http://schemas.microsoft.com/office/powerpoint/2010/main" val="140197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12B671D-BB2B-4966-ACF9-F93D203D5751}" type="datetimeFigureOut">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0ABF0-87AE-4DED-B54E-A391345C5B23}" type="slidenum">
              <a:rPr lang="en-US" smtClean="0"/>
              <a:t>‹#›</a:t>
            </a:fld>
            <a:endParaRPr lang="en-US"/>
          </a:p>
        </p:txBody>
      </p:sp>
    </p:spTree>
    <p:extLst>
      <p:ext uri="{BB962C8B-B14F-4D97-AF65-F5344CB8AC3E}">
        <p14:creationId xmlns:p14="http://schemas.microsoft.com/office/powerpoint/2010/main" val="19976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2B671D-BB2B-4966-ACF9-F93D203D5751}" type="datetimeFigureOut">
              <a:rPr lang="en-US" smtClean="0"/>
              <a:t>4/29/2017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0ABF0-87AE-4DED-B54E-A391345C5B23}" type="slidenum">
              <a:rPr lang="en-US" smtClean="0"/>
              <a:t>‹#›</a:t>
            </a:fld>
            <a:endParaRPr lang="en-US"/>
          </a:p>
        </p:txBody>
      </p:sp>
    </p:spTree>
    <p:extLst>
      <p:ext uri="{BB962C8B-B14F-4D97-AF65-F5344CB8AC3E}">
        <p14:creationId xmlns:p14="http://schemas.microsoft.com/office/powerpoint/2010/main" val="4292999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2B671D-BB2B-4966-ACF9-F93D203D5751}" type="datetimeFigureOut">
              <a:rPr lang="en-US" smtClean="0"/>
              <a:t>4/29/2017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00ABF0-87AE-4DED-B54E-A391345C5B23}" type="slidenum">
              <a:rPr lang="en-US" smtClean="0"/>
              <a:t>‹#›</a:t>
            </a:fld>
            <a:endParaRPr lang="en-US"/>
          </a:p>
        </p:txBody>
      </p:sp>
    </p:spTree>
    <p:extLst>
      <p:ext uri="{BB962C8B-B14F-4D97-AF65-F5344CB8AC3E}">
        <p14:creationId xmlns:p14="http://schemas.microsoft.com/office/powerpoint/2010/main" val="116939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2B671D-BB2B-4966-ACF9-F93D203D5751}" type="datetimeFigureOut">
              <a:rPr lang="en-US" smtClean="0"/>
              <a:t>4/29/2017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00ABF0-87AE-4DED-B54E-A391345C5B23}" type="slidenum">
              <a:rPr lang="en-US" smtClean="0"/>
              <a:t>‹#›</a:t>
            </a:fld>
            <a:endParaRPr lang="en-US"/>
          </a:p>
        </p:txBody>
      </p:sp>
    </p:spTree>
    <p:extLst>
      <p:ext uri="{BB962C8B-B14F-4D97-AF65-F5344CB8AC3E}">
        <p14:creationId xmlns:p14="http://schemas.microsoft.com/office/powerpoint/2010/main" val="243557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B671D-BB2B-4966-ACF9-F93D203D5751}" type="datetimeFigureOut">
              <a:rPr lang="en-US" smtClean="0"/>
              <a:t>4/29/2017</a:t>
            </a:fld>
            <a:endParaRPr lang="en-US"/>
          </a:p>
        </p:txBody>
      </p:sp>
      <p:sp>
        <p:nvSpPr>
          <p:cNvPr id="3" name="Footer Placeholder 2"/>
          <p:cNvSpPr>
            <a:spLocks noGrp="1"/>
          </p:cNvSpPr>
          <p:nvPr>
            <p:ph type="ftr" sz="quarter" idx="11"/>
          </p:nvPr>
        </p:nvSpPr>
        <p:spPr/>
        <p:txBody>
          <a:bodyPr/>
          <a:lstStyle/>
          <a:p>
            <a:r>
              <a:rPr lang="en-US" dirty="0" smtClean="0"/>
              <a:t>Kant S.</a:t>
            </a:r>
            <a:endParaRPr lang="en-US" dirty="0"/>
          </a:p>
        </p:txBody>
      </p:sp>
      <p:sp>
        <p:nvSpPr>
          <p:cNvPr id="4" name="Slide Number Placeholder 3"/>
          <p:cNvSpPr>
            <a:spLocks noGrp="1"/>
          </p:cNvSpPr>
          <p:nvPr>
            <p:ph type="sldNum" sz="quarter" idx="12"/>
          </p:nvPr>
        </p:nvSpPr>
        <p:spPr/>
        <p:txBody>
          <a:bodyPr/>
          <a:lstStyle/>
          <a:p>
            <a:r>
              <a:rPr lang="en-US" dirty="0" smtClean="0"/>
              <a:t>Page </a:t>
            </a:r>
            <a:fld id="{0400ABF0-87AE-4DED-B54E-A391345C5B23}" type="slidenum">
              <a:rPr lang="en-US" smtClean="0"/>
              <a:pPr/>
              <a:t>‹#›</a:t>
            </a:fld>
            <a:endParaRPr lang="en-US" dirty="0"/>
          </a:p>
        </p:txBody>
      </p:sp>
    </p:spTree>
    <p:extLst>
      <p:ext uri="{BB962C8B-B14F-4D97-AF65-F5344CB8AC3E}">
        <p14:creationId xmlns:p14="http://schemas.microsoft.com/office/powerpoint/2010/main" val="293982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12B671D-BB2B-4966-ACF9-F93D203D5751}" type="datetimeFigureOut">
              <a:rPr lang="en-US" smtClean="0"/>
              <a:t>4/29/2017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0ABF0-87AE-4DED-B54E-A391345C5B23}" type="slidenum">
              <a:rPr lang="en-US" smtClean="0"/>
              <a:t>‹#›</a:t>
            </a:fld>
            <a:endParaRPr lang="en-US"/>
          </a:p>
        </p:txBody>
      </p:sp>
    </p:spTree>
    <p:extLst>
      <p:ext uri="{BB962C8B-B14F-4D97-AF65-F5344CB8AC3E}">
        <p14:creationId xmlns:p14="http://schemas.microsoft.com/office/powerpoint/2010/main" val="3462439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12B671D-BB2B-4966-ACF9-F93D203D5751}" type="datetimeFigureOut">
              <a:rPr lang="en-US" smtClean="0"/>
              <a:t>4/29/2017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0ABF0-87AE-4DED-B54E-A391345C5B23}" type="slidenum">
              <a:rPr lang="en-US" smtClean="0"/>
              <a:t>‹#›</a:t>
            </a:fld>
            <a:endParaRPr lang="en-US"/>
          </a:p>
        </p:txBody>
      </p:sp>
    </p:spTree>
    <p:extLst>
      <p:ext uri="{BB962C8B-B14F-4D97-AF65-F5344CB8AC3E}">
        <p14:creationId xmlns:p14="http://schemas.microsoft.com/office/powerpoint/2010/main" val="2368439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B671D-BB2B-4966-ACF9-F93D203D5751}" type="datetimeFigureOut">
              <a:rPr lang="en-US" smtClean="0"/>
              <a:t>4/29/2017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Kant 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Page </a:t>
            </a:r>
            <a:fld id="{0400ABF0-87AE-4DED-B54E-A391345C5B23}" type="slidenum">
              <a:rPr lang="en-US" smtClean="0"/>
              <a:pPr/>
              <a:t>‹#›</a:t>
            </a:fld>
            <a:endParaRPr lang="en-US" dirty="0"/>
          </a:p>
        </p:txBody>
      </p:sp>
    </p:spTree>
    <p:extLst>
      <p:ext uri="{BB962C8B-B14F-4D97-AF65-F5344CB8AC3E}">
        <p14:creationId xmlns:p14="http://schemas.microsoft.com/office/powerpoint/2010/main" val="4122086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hyperlink" Target="http://docs.grafana.org/datasources/kairosdb" TargetMode="External"/><Relationship Id="rId3" Type="http://schemas.openxmlformats.org/officeDocument/2006/relationships/hyperlink" Target="http://docs.grafana.org/datasources/influxdb/" TargetMode="External"/><Relationship Id="rId7" Type="http://schemas.openxmlformats.org/officeDocument/2006/relationships/hyperlink" Target="http://docs.grafana.org/datasources/cloudwatch/" TargetMode="External"/><Relationship Id="rId2" Type="http://schemas.openxmlformats.org/officeDocument/2006/relationships/hyperlink" Target="http://docs.grafana.org/datasources/graphite/" TargetMode="External"/><Relationship Id="rId1" Type="http://schemas.openxmlformats.org/officeDocument/2006/relationships/slideLayout" Target="../slideLayouts/slideLayout1.xml"/><Relationship Id="rId6" Type="http://schemas.openxmlformats.org/officeDocument/2006/relationships/hyperlink" Target="http://docs.grafana.org/datasources/elasticsearch/" TargetMode="External"/><Relationship Id="rId5" Type="http://schemas.openxmlformats.org/officeDocument/2006/relationships/hyperlink" Target="http://docs.grafana.org/datasources/prometheus/" TargetMode="External"/><Relationship Id="rId4" Type="http://schemas.openxmlformats.org/officeDocument/2006/relationships/hyperlink" Target="http://docs.grafana.org/datasources/opentsdb/"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04915" y="2565409"/>
            <a:ext cx="12697968" cy="172212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solidFill>
                  <a:schemeClr val="accent1">
                    <a:lumMod val="50000"/>
                  </a:schemeClr>
                </a:solidFill>
              </a:rPr>
              <a:t>System Monitoring </a:t>
            </a:r>
          </a:p>
          <a:p>
            <a:r>
              <a:rPr lang="en-US" dirty="0" smtClean="0">
                <a:solidFill>
                  <a:schemeClr val="accent1">
                    <a:lumMod val="50000"/>
                  </a:schemeClr>
                </a:solidFill>
              </a:rPr>
              <a:t>with Graphite and </a:t>
            </a:r>
            <a:r>
              <a:rPr lang="en-US" dirty="0" err="1" smtClean="0">
                <a:solidFill>
                  <a:schemeClr val="accent1">
                    <a:lumMod val="50000"/>
                  </a:schemeClr>
                </a:solidFill>
              </a:rPr>
              <a:t>Grafana</a:t>
            </a:r>
            <a:endParaRPr lang="en-US" dirty="0" smtClean="0">
              <a:solidFill>
                <a:schemeClr val="accent1">
                  <a:lumMod val="50000"/>
                </a:schemeClr>
              </a:solidFill>
            </a:endParaRPr>
          </a:p>
          <a:p>
            <a:endParaRPr lang="en-US" dirty="0">
              <a:solidFill>
                <a:schemeClr val="accent1">
                  <a:lumMod val="50000"/>
                </a:schemeClr>
              </a:solidFill>
            </a:endParaRPr>
          </a:p>
        </p:txBody>
      </p:sp>
      <p:pic>
        <p:nvPicPr>
          <p:cNvPr id="5" name="Picture 4"/>
          <p:cNvPicPr>
            <a:picLocks noChangeAspect="1"/>
          </p:cNvPicPr>
          <p:nvPr/>
        </p:nvPicPr>
        <p:blipFill>
          <a:blip r:embed="rId3"/>
          <a:stretch>
            <a:fillRect/>
          </a:stretch>
        </p:blipFill>
        <p:spPr>
          <a:xfrm>
            <a:off x="4112155" y="4003137"/>
            <a:ext cx="3873199" cy="1337175"/>
          </a:xfrm>
          <a:prstGeom prst="rect">
            <a:avLst/>
          </a:prstGeom>
        </p:spPr>
      </p:pic>
      <p:cxnSp>
        <p:nvCxnSpPr>
          <p:cNvPr id="9" name="Straight Connector 8"/>
          <p:cNvCxnSpPr/>
          <p:nvPr/>
        </p:nvCxnSpPr>
        <p:spPr>
          <a:xfrm>
            <a:off x="1745672" y="3497375"/>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p:nvSpPr>
        <p:spPr>
          <a:xfrm>
            <a:off x="7670035" y="5055919"/>
            <a:ext cx="4839881" cy="1722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solidFill>
                  <a:schemeClr val="accent1">
                    <a:lumMod val="50000"/>
                  </a:schemeClr>
                </a:solidFill>
              </a:rPr>
              <a:t>By Kant S.</a:t>
            </a:r>
            <a:endParaRPr lang="en-US" dirty="0">
              <a:solidFill>
                <a:schemeClr val="accent1">
                  <a:lumMod val="50000"/>
                </a:schemeClr>
              </a:solidFill>
            </a:endParaRPr>
          </a:p>
        </p:txBody>
      </p:sp>
      <p:pic>
        <p:nvPicPr>
          <p:cNvPr id="2" name="Picture 1"/>
          <p:cNvPicPr>
            <a:picLocks noChangeAspect="1"/>
          </p:cNvPicPr>
          <p:nvPr/>
        </p:nvPicPr>
        <p:blipFill>
          <a:blip r:embed="rId4"/>
          <a:stretch>
            <a:fillRect/>
          </a:stretch>
        </p:blipFill>
        <p:spPr>
          <a:xfrm>
            <a:off x="718930" y="3947137"/>
            <a:ext cx="3164986" cy="1375131"/>
          </a:xfrm>
          <a:prstGeom prst="rect">
            <a:avLst/>
          </a:prstGeom>
        </p:spPr>
      </p:pic>
      <p:pic>
        <p:nvPicPr>
          <p:cNvPr id="10" name="Picture 9"/>
          <p:cNvPicPr>
            <a:picLocks noChangeAspect="1"/>
          </p:cNvPicPr>
          <p:nvPr/>
        </p:nvPicPr>
        <p:blipFill>
          <a:blip r:embed="rId5"/>
          <a:stretch>
            <a:fillRect/>
          </a:stretch>
        </p:blipFill>
        <p:spPr>
          <a:xfrm>
            <a:off x="8213593" y="3975418"/>
            <a:ext cx="3752764" cy="1346851"/>
          </a:xfrm>
          <a:prstGeom prst="rect">
            <a:avLst/>
          </a:prstGeom>
        </p:spPr>
      </p:pic>
    </p:spTree>
    <p:extLst>
      <p:ext uri="{BB962C8B-B14F-4D97-AF65-F5344CB8AC3E}">
        <p14:creationId xmlns:p14="http://schemas.microsoft.com/office/powerpoint/2010/main" val="1493046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0818" y="94299"/>
            <a:ext cx="2327564" cy="876490"/>
          </a:xfrm>
        </p:spPr>
        <p:txBody>
          <a:bodyPr>
            <a:normAutofit fontScale="90000"/>
          </a:bodyPr>
          <a:lstStyle/>
          <a:p>
            <a:r>
              <a:rPr lang="en-US" dirty="0" smtClean="0">
                <a:solidFill>
                  <a:schemeClr val="accent1">
                    <a:lumMod val="50000"/>
                  </a:schemeClr>
                </a:solidFill>
              </a:rPr>
              <a:t>Storage  </a:t>
            </a:r>
            <a:endParaRPr lang="en-US" dirty="0">
              <a:solidFill>
                <a:schemeClr val="accent1">
                  <a:lumMod val="50000"/>
                </a:schemeClr>
              </a:solidFill>
            </a:endParaRPr>
          </a:p>
        </p:txBody>
      </p:sp>
      <p:pic>
        <p:nvPicPr>
          <p:cNvPr id="3" name="Picture 2"/>
          <p:cNvPicPr>
            <a:picLocks noChangeAspect="1"/>
          </p:cNvPicPr>
          <p:nvPr/>
        </p:nvPicPr>
        <p:blipFill>
          <a:blip r:embed="rId2"/>
          <a:stretch>
            <a:fillRect/>
          </a:stretch>
        </p:blipFill>
        <p:spPr>
          <a:xfrm>
            <a:off x="1404600" y="3644476"/>
            <a:ext cx="2182896" cy="1954583"/>
          </a:xfrm>
          <a:prstGeom prst="rect">
            <a:avLst/>
          </a:prstGeom>
        </p:spPr>
      </p:pic>
      <p:pic>
        <p:nvPicPr>
          <p:cNvPr id="4" name="Picture 3"/>
          <p:cNvPicPr>
            <a:picLocks noChangeAspect="1"/>
          </p:cNvPicPr>
          <p:nvPr/>
        </p:nvPicPr>
        <p:blipFill>
          <a:blip r:embed="rId3"/>
          <a:stretch>
            <a:fillRect/>
          </a:stretch>
        </p:blipFill>
        <p:spPr>
          <a:xfrm>
            <a:off x="1404600" y="1068235"/>
            <a:ext cx="2738160" cy="983503"/>
          </a:xfrm>
          <a:prstGeom prst="rect">
            <a:avLst/>
          </a:prstGeom>
        </p:spPr>
      </p:pic>
      <p:pic>
        <p:nvPicPr>
          <p:cNvPr id="10" name="Picture 9"/>
          <p:cNvPicPr>
            <a:picLocks noChangeAspect="1"/>
          </p:cNvPicPr>
          <p:nvPr/>
        </p:nvPicPr>
        <p:blipFill>
          <a:blip r:embed="rId4"/>
          <a:stretch>
            <a:fillRect/>
          </a:stretch>
        </p:blipFill>
        <p:spPr>
          <a:xfrm>
            <a:off x="1404600" y="2405707"/>
            <a:ext cx="3874536" cy="884800"/>
          </a:xfrm>
          <a:prstGeom prst="rect">
            <a:avLst/>
          </a:prstGeom>
        </p:spPr>
      </p:pic>
      <p:pic>
        <p:nvPicPr>
          <p:cNvPr id="11" name="Picture 10"/>
          <p:cNvPicPr>
            <a:picLocks noChangeAspect="1"/>
          </p:cNvPicPr>
          <p:nvPr/>
        </p:nvPicPr>
        <p:blipFill>
          <a:blip r:embed="rId5"/>
          <a:stretch>
            <a:fillRect/>
          </a:stretch>
        </p:blipFill>
        <p:spPr>
          <a:xfrm>
            <a:off x="5536250" y="973709"/>
            <a:ext cx="6327665" cy="4738322"/>
          </a:xfrm>
          <a:prstGeom prst="rect">
            <a:avLst/>
          </a:prstGeom>
        </p:spPr>
      </p:pic>
      <p:cxnSp>
        <p:nvCxnSpPr>
          <p:cNvPr id="7" name="Straight Connector 6"/>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91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9544"/>
            <a:ext cx="5254752" cy="876490"/>
          </a:xfrm>
        </p:spPr>
        <p:txBody>
          <a:bodyPr>
            <a:normAutofit fontScale="90000"/>
          </a:bodyPr>
          <a:lstStyle/>
          <a:p>
            <a:r>
              <a:rPr lang="en-US" dirty="0" smtClean="0">
                <a:solidFill>
                  <a:schemeClr val="accent1">
                    <a:lumMod val="50000"/>
                  </a:schemeClr>
                </a:solidFill>
              </a:rPr>
              <a:t> Graphite Concept</a:t>
            </a:r>
            <a:endParaRPr lang="en-US" dirty="0">
              <a:solidFill>
                <a:schemeClr val="accent1">
                  <a:lumMod val="50000"/>
                </a:schemeClr>
              </a:solidFill>
            </a:endParaRPr>
          </a:p>
        </p:txBody>
      </p:sp>
      <p:sp>
        <p:nvSpPr>
          <p:cNvPr id="3" name="TextBox 2"/>
          <p:cNvSpPr txBox="1"/>
          <p:nvPr/>
        </p:nvSpPr>
        <p:spPr>
          <a:xfrm>
            <a:off x="1209670" y="1192623"/>
            <a:ext cx="6400800" cy="1754326"/>
          </a:xfrm>
          <a:prstGeom prst="rect">
            <a:avLst/>
          </a:prstGeom>
          <a:noFill/>
        </p:spPr>
        <p:txBody>
          <a:bodyPr wrap="square" rtlCol="0">
            <a:spAutoFit/>
          </a:bodyPr>
          <a:lstStyle/>
          <a:p>
            <a:r>
              <a:rPr lang="en-US" dirty="0" smtClean="0">
                <a:solidFill>
                  <a:schemeClr val="accent1">
                    <a:lumMod val="50000"/>
                  </a:schemeClr>
                </a:solidFill>
              </a:rPr>
              <a:t>Graphite : Time Series Database (TSDB)</a:t>
            </a:r>
            <a:endParaRPr lang="th-TH" dirty="0" smtClean="0">
              <a:solidFill>
                <a:schemeClr val="accent1">
                  <a:lumMod val="50000"/>
                </a:schemeClr>
              </a:solidFill>
            </a:endParaRPr>
          </a:p>
          <a:p>
            <a:r>
              <a:rPr lang="th-TH" dirty="0" smtClean="0">
                <a:solidFill>
                  <a:schemeClr val="accent1">
                    <a:lumMod val="50000"/>
                  </a:schemeClr>
                </a:solidFill>
              </a:rPr>
              <a:t>	 </a:t>
            </a:r>
            <a:r>
              <a:rPr lang="en-US" dirty="0" smtClean="0">
                <a:solidFill>
                  <a:schemeClr val="accent1">
                    <a:lumMod val="50000"/>
                  </a:schemeClr>
                </a:solidFill>
              </a:rPr>
              <a:t>Graphite </a:t>
            </a:r>
            <a:r>
              <a:rPr lang="en-US" dirty="0">
                <a:solidFill>
                  <a:schemeClr val="accent1">
                    <a:lumMod val="50000"/>
                  </a:schemeClr>
                </a:solidFill>
              </a:rPr>
              <a:t>does two </a:t>
            </a:r>
            <a:r>
              <a:rPr lang="en-US" dirty="0" smtClean="0">
                <a:solidFill>
                  <a:schemeClr val="accent1">
                    <a:lumMod val="50000"/>
                  </a:schemeClr>
                </a:solidFill>
              </a:rPr>
              <a:t>things</a:t>
            </a:r>
            <a:endParaRPr lang="th-TH" dirty="0" smtClean="0">
              <a:solidFill>
                <a:schemeClr val="accent1">
                  <a:lumMod val="50000"/>
                </a:schemeClr>
              </a:solidFill>
            </a:endParaRPr>
          </a:p>
          <a:p>
            <a:endParaRPr lang="th-TH" dirty="0">
              <a:solidFill>
                <a:schemeClr val="accent1">
                  <a:lumMod val="50000"/>
                </a:schemeClr>
              </a:solidFill>
            </a:endParaRPr>
          </a:p>
          <a:p>
            <a:r>
              <a:rPr lang="th-TH" dirty="0" smtClean="0">
                <a:solidFill>
                  <a:schemeClr val="accent1">
                    <a:lumMod val="50000"/>
                  </a:schemeClr>
                </a:solidFill>
              </a:rPr>
              <a:t> 	 1.</a:t>
            </a:r>
            <a:r>
              <a:rPr lang="en-US" dirty="0">
                <a:solidFill>
                  <a:schemeClr val="accent1">
                    <a:lumMod val="50000"/>
                  </a:schemeClr>
                </a:solidFill>
              </a:rPr>
              <a:t> Store numeric time-series </a:t>
            </a:r>
            <a:r>
              <a:rPr lang="en-US" dirty="0" smtClean="0">
                <a:solidFill>
                  <a:schemeClr val="accent1">
                    <a:lumMod val="50000"/>
                  </a:schemeClr>
                </a:solidFill>
              </a:rPr>
              <a:t>data</a:t>
            </a:r>
            <a:endParaRPr lang="th-TH" dirty="0" smtClean="0">
              <a:solidFill>
                <a:schemeClr val="accent1">
                  <a:lumMod val="50000"/>
                </a:schemeClr>
              </a:solidFill>
            </a:endParaRPr>
          </a:p>
          <a:p>
            <a:endParaRPr lang="th-TH" dirty="0" smtClean="0">
              <a:solidFill>
                <a:schemeClr val="accent1">
                  <a:lumMod val="50000"/>
                </a:schemeClr>
              </a:solidFill>
            </a:endParaRPr>
          </a:p>
          <a:p>
            <a:r>
              <a:rPr lang="th-TH" dirty="0">
                <a:solidFill>
                  <a:schemeClr val="accent1">
                    <a:lumMod val="50000"/>
                  </a:schemeClr>
                </a:solidFill>
              </a:rPr>
              <a:t>	</a:t>
            </a:r>
            <a:r>
              <a:rPr lang="th-TH" dirty="0" smtClean="0">
                <a:solidFill>
                  <a:schemeClr val="accent1">
                    <a:lumMod val="50000"/>
                  </a:schemeClr>
                </a:solidFill>
              </a:rPr>
              <a:t> 2.</a:t>
            </a:r>
            <a:r>
              <a:rPr lang="en-US" dirty="0">
                <a:solidFill>
                  <a:schemeClr val="accent1">
                    <a:lumMod val="50000"/>
                  </a:schemeClr>
                </a:solidFill>
              </a:rPr>
              <a:t> Render graphs of this data on </a:t>
            </a:r>
            <a:r>
              <a:rPr lang="en-US" dirty="0" smtClean="0">
                <a:solidFill>
                  <a:schemeClr val="accent1">
                    <a:lumMod val="50000"/>
                  </a:schemeClr>
                </a:solidFill>
              </a:rPr>
              <a:t>demand</a:t>
            </a:r>
            <a:endParaRPr lang="en-US" dirty="0">
              <a:solidFill>
                <a:schemeClr val="accent1">
                  <a:lumMod val="50000"/>
                </a:schemeClr>
              </a:solidFill>
            </a:endParaRPr>
          </a:p>
        </p:txBody>
      </p:sp>
      <p:sp>
        <p:nvSpPr>
          <p:cNvPr id="4" name="TextBox 3"/>
          <p:cNvSpPr txBox="1"/>
          <p:nvPr/>
        </p:nvSpPr>
        <p:spPr>
          <a:xfrm>
            <a:off x="1209670" y="3163538"/>
            <a:ext cx="4917989" cy="369332"/>
          </a:xfrm>
          <a:prstGeom prst="rect">
            <a:avLst/>
          </a:prstGeom>
          <a:noFill/>
        </p:spPr>
        <p:txBody>
          <a:bodyPr wrap="square" rtlCol="0">
            <a:spAutoFit/>
          </a:bodyPr>
          <a:lstStyle/>
          <a:p>
            <a:r>
              <a:rPr lang="en-US" dirty="0" smtClean="0">
                <a:solidFill>
                  <a:schemeClr val="accent1">
                    <a:lumMod val="50000"/>
                  </a:schemeClr>
                </a:solidFill>
              </a:rPr>
              <a:t>Storage :</a:t>
            </a:r>
            <a:r>
              <a:rPr lang="en-US" dirty="0">
                <a:solidFill>
                  <a:schemeClr val="accent1">
                    <a:lumMod val="50000"/>
                  </a:schemeClr>
                </a:solidFill>
              </a:rPr>
              <a:t> </a:t>
            </a:r>
            <a:r>
              <a:rPr lang="en-US" dirty="0" err="1" smtClean="0">
                <a:solidFill>
                  <a:schemeClr val="accent1">
                    <a:lumMod val="50000"/>
                  </a:schemeClr>
                </a:solidFill>
              </a:rPr>
              <a:t>Metric_Name</a:t>
            </a:r>
            <a:r>
              <a:rPr lang="en-US" dirty="0" smtClean="0">
                <a:solidFill>
                  <a:schemeClr val="accent1">
                    <a:lumMod val="50000"/>
                  </a:schemeClr>
                </a:solidFill>
              </a:rPr>
              <a:t> , Values , Times (Epoch)</a:t>
            </a:r>
            <a:endParaRPr lang="en-US" dirty="0">
              <a:solidFill>
                <a:schemeClr val="accent1">
                  <a:lumMod val="50000"/>
                </a:schemeClr>
              </a:solidFill>
            </a:endParaRPr>
          </a:p>
        </p:txBody>
      </p:sp>
      <p:sp>
        <p:nvSpPr>
          <p:cNvPr id="5" name="TextBox 4"/>
          <p:cNvSpPr txBox="1"/>
          <p:nvPr/>
        </p:nvSpPr>
        <p:spPr>
          <a:xfrm>
            <a:off x="2259993" y="3749458"/>
            <a:ext cx="8241957" cy="369332"/>
          </a:xfrm>
          <a:prstGeom prst="rect">
            <a:avLst/>
          </a:prstGeom>
          <a:noFill/>
        </p:spPr>
        <p:txBody>
          <a:bodyPr wrap="square" rtlCol="0">
            <a:spAutoFit/>
          </a:bodyPr>
          <a:lstStyle/>
          <a:p>
            <a:r>
              <a:rPr lang="en-US" dirty="0">
                <a:solidFill>
                  <a:schemeClr val="accent1">
                    <a:lumMod val="50000"/>
                  </a:schemeClr>
                </a:solidFill>
              </a:rPr>
              <a:t>Example : echo </a:t>
            </a:r>
            <a:r>
              <a:rPr lang="en-US" dirty="0" smtClean="0">
                <a:solidFill>
                  <a:schemeClr val="accent1">
                    <a:lumMod val="50000"/>
                  </a:schemeClr>
                </a:solidFill>
              </a:rPr>
              <a:t>“</a:t>
            </a:r>
            <a:r>
              <a:rPr lang="en-US" dirty="0" err="1" smtClean="0">
                <a:solidFill>
                  <a:schemeClr val="accent1">
                    <a:lumMod val="50000"/>
                  </a:schemeClr>
                </a:solidFill>
              </a:rPr>
              <a:t>test.metric</a:t>
            </a:r>
            <a:r>
              <a:rPr lang="en-US" dirty="0" smtClean="0">
                <a:solidFill>
                  <a:schemeClr val="accent1">
                    <a:lumMod val="50000"/>
                  </a:schemeClr>
                </a:solidFill>
              </a:rPr>
              <a:t>  41  </a:t>
            </a:r>
            <a:r>
              <a:rPr lang="en-US" dirty="0">
                <a:solidFill>
                  <a:schemeClr val="accent1">
                    <a:lumMod val="50000"/>
                  </a:schemeClr>
                </a:solidFill>
              </a:rPr>
              <a:t>`date +%s`" | </a:t>
            </a:r>
            <a:r>
              <a:rPr lang="en-US" dirty="0" err="1">
                <a:solidFill>
                  <a:schemeClr val="accent1">
                    <a:lumMod val="50000"/>
                  </a:schemeClr>
                </a:solidFill>
              </a:rPr>
              <a:t>nc</a:t>
            </a:r>
            <a:r>
              <a:rPr lang="en-US" dirty="0">
                <a:solidFill>
                  <a:schemeClr val="accent1">
                    <a:lumMod val="50000"/>
                  </a:schemeClr>
                </a:solidFill>
              </a:rPr>
              <a:t> graphite-server.example.com 2003</a:t>
            </a:r>
          </a:p>
        </p:txBody>
      </p:sp>
      <p:sp>
        <p:nvSpPr>
          <p:cNvPr id="7" name="Rectangle 6"/>
          <p:cNvSpPr/>
          <p:nvPr/>
        </p:nvSpPr>
        <p:spPr>
          <a:xfrm>
            <a:off x="1209670" y="4335378"/>
            <a:ext cx="6096000" cy="1754326"/>
          </a:xfrm>
          <a:prstGeom prst="rect">
            <a:avLst/>
          </a:prstGeom>
        </p:spPr>
        <p:txBody>
          <a:bodyPr>
            <a:spAutoFit/>
          </a:bodyPr>
          <a:lstStyle/>
          <a:p>
            <a:r>
              <a:rPr lang="en-US" dirty="0" smtClean="0">
                <a:solidFill>
                  <a:schemeClr val="accent1">
                    <a:lumMod val="50000"/>
                  </a:schemeClr>
                </a:solidFill>
              </a:rPr>
              <a:t>Pros : </a:t>
            </a:r>
          </a:p>
          <a:p>
            <a:r>
              <a:rPr lang="en-US" dirty="0">
                <a:solidFill>
                  <a:schemeClr val="accent1">
                    <a:lumMod val="50000"/>
                  </a:schemeClr>
                </a:solidFill>
              </a:rPr>
              <a:t>	</a:t>
            </a:r>
            <a:r>
              <a:rPr lang="en-US" dirty="0" smtClean="0">
                <a:solidFill>
                  <a:schemeClr val="accent1">
                    <a:lumMod val="50000"/>
                  </a:schemeClr>
                </a:solidFill>
              </a:rPr>
              <a:t>1. Web-based </a:t>
            </a:r>
          </a:p>
          <a:p>
            <a:r>
              <a:rPr lang="en-US" dirty="0">
                <a:solidFill>
                  <a:schemeClr val="accent1">
                    <a:lumMod val="50000"/>
                  </a:schemeClr>
                </a:solidFill>
              </a:rPr>
              <a:t>	</a:t>
            </a:r>
            <a:r>
              <a:rPr lang="en-US" dirty="0" smtClean="0">
                <a:solidFill>
                  <a:schemeClr val="accent1">
                    <a:lumMod val="50000"/>
                  </a:schemeClr>
                </a:solidFill>
              </a:rPr>
              <a:t>2. Rapid Prototyping</a:t>
            </a:r>
          </a:p>
          <a:p>
            <a:r>
              <a:rPr lang="en-US" dirty="0" smtClean="0">
                <a:solidFill>
                  <a:schemeClr val="accent1">
                    <a:lumMod val="50000"/>
                  </a:schemeClr>
                </a:solidFill>
              </a:rPr>
              <a:t>	3. Many Statistical Library</a:t>
            </a:r>
          </a:p>
          <a:p>
            <a:r>
              <a:rPr lang="en-US" dirty="0" smtClean="0">
                <a:solidFill>
                  <a:schemeClr val="accent1">
                    <a:lumMod val="50000"/>
                  </a:schemeClr>
                </a:solidFill>
              </a:rPr>
              <a:t>	4. Chained Functions</a:t>
            </a:r>
          </a:p>
          <a:p>
            <a:r>
              <a:rPr lang="en-US" dirty="0">
                <a:solidFill>
                  <a:schemeClr val="accent1">
                    <a:lumMod val="50000"/>
                  </a:schemeClr>
                </a:solidFill>
              </a:rPr>
              <a:t>	</a:t>
            </a:r>
            <a:r>
              <a:rPr lang="en-US" dirty="0" smtClean="0">
                <a:solidFill>
                  <a:schemeClr val="accent1">
                    <a:lumMod val="50000"/>
                  </a:schemeClr>
                </a:solidFill>
              </a:rPr>
              <a:t>5. Easy to understand metrics</a:t>
            </a:r>
            <a:endParaRPr lang="en-US" dirty="0">
              <a:solidFill>
                <a:schemeClr val="accent1">
                  <a:lumMod val="50000"/>
                </a:schemeClr>
              </a:solidFill>
            </a:endParaRPr>
          </a:p>
        </p:txBody>
      </p:sp>
      <p:sp>
        <p:nvSpPr>
          <p:cNvPr id="8" name="Rectangle 7"/>
          <p:cNvSpPr/>
          <p:nvPr/>
        </p:nvSpPr>
        <p:spPr>
          <a:xfrm>
            <a:off x="6450788" y="4335378"/>
            <a:ext cx="6096000" cy="1477328"/>
          </a:xfrm>
          <a:prstGeom prst="rect">
            <a:avLst/>
          </a:prstGeom>
        </p:spPr>
        <p:txBody>
          <a:bodyPr>
            <a:spAutoFit/>
          </a:bodyPr>
          <a:lstStyle/>
          <a:p>
            <a:r>
              <a:rPr lang="en-US" dirty="0" smtClean="0">
                <a:solidFill>
                  <a:schemeClr val="accent1">
                    <a:lumMod val="50000"/>
                  </a:schemeClr>
                </a:solidFill>
              </a:rPr>
              <a:t>Cons : </a:t>
            </a:r>
          </a:p>
          <a:p>
            <a:r>
              <a:rPr lang="en-US" dirty="0">
                <a:solidFill>
                  <a:schemeClr val="accent1">
                    <a:lumMod val="50000"/>
                  </a:schemeClr>
                </a:solidFill>
              </a:rPr>
              <a:t>	</a:t>
            </a:r>
            <a:r>
              <a:rPr lang="en-US" dirty="0" smtClean="0">
                <a:solidFill>
                  <a:schemeClr val="accent1">
                    <a:lumMod val="50000"/>
                  </a:schemeClr>
                </a:solidFill>
              </a:rPr>
              <a:t>1. Not support on windows</a:t>
            </a:r>
          </a:p>
          <a:p>
            <a:r>
              <a:rPr lang="en-US" dirty="0">
                <a:solidFill>
                  <a:schemeClr val="accent1">
                    <a:lumMod val="50000"/>
                  </a:schemeClr>
                </a:solidFill>
              </a:rPr>
              <a:t>	</a:t>
            </a:r>
            <a:r>
              <a:rPr lang="en-US" dirty="0" smtClean="0">
                <a:solidFill>
                  <a:schemeClr val="accent1">
                    <a:lumMod val="50000"/>
                  </a:schemeClr>
                </a:solidFill>
              </a:rPr>
              <a:t>2. Cannot store string</a:t>
            </a:r>
          </a:p>
          <a:p>
            <a:r>
              <a:rPr lang="en-US" dirty="0" smtClean="0">
                <a:solidFill>
                  <a:schemeClr val="accent1">
                    <a:lumMod val="50000"/>
                  </a:schemeClr>
                </a:solidFill>
              </a:rPr>
              <a:t>	3. Not good for Dynamic metric</a:t>
            </a:r>
          </a:p>
          <a:p>
            <a:r>
              <a:rPr lang="en-US" dirty="0" smtClean="0">
                <a:solidFill>
                  <a:schemeClr val="accent1">
                    <a:lumMod val="50000"/>
                  </a:schemeClr>
                </a:solidFill>
              </a:rPr>
              <a:t>	</a:t>
            </a:r>
            <a:endParaRPr lang="en-US" dirty="0">
              <a:solidFill>
                <a:schemeClr val="accent1">
                  <a:lumMod val="50000"/>
                </a:schemeClr>
              </a:solidFill>
            </a:endParaRPr>
          </a:p>
        </p:txBody>
      </p:sp>
      <p:sp>
        <p:nvSpPr>
          <p:cNvPr id="9" name="TextBox 8"/>
          <p:cNvSpPr txBox="1"/>
          <p:nvPr/>
        </p:nvSpPr>
        <p:spPr>
          <a:xfrm>
            <a:off x="6477767" y="2104193"/>
            <a:ext cx="4917989" cy="523220"/>
          </a:xfrm>
          <a:prstGeom prst="rect">
            <a:avLst/>
          </a:prstGeom>
          <a:noFill/>
        </p:spPr>
        <p:txBody>
          <a:bodyPr wrap="square" rtlCol="0">
            <a:spAutoFit/>
          </a:bodyPr>
          <a:lstStyle/>
          <a:p>
            <a:r>
              <a:rPr lang="en-US" sz="2800" dirty="0" smtClean="0">
                <a:solidFill>
                  <a:schemeClr val="accent1">
                    <a:lumMod val="50000"/>
                  </a:schemeClr>
                </a:solidFill>
              </a:rPr>
              <a:t>**** Graphite is </a:t>
            </a:r>
            <a:r>
              <a:rPr lang="en-US" sz="2800" dirty="0" smtClean="0">
                <a:solidFill>
                  <a:schemeClr val="accent1">
                    <a:lumMod val="50000"/>
                  </a:schemeClr>
                </a:solidFill>
              </a:rPr>
              <a:t>not collector !!! </a:t>
            </a:r>
            <a:endParaRPr lang="en-US" sz="2800" dirty="0">
              <a:solidFill>
                <a:schemeClr val="accent1">
                  <a:lumMod val="50000"/>
                </a:schemeClr>
              </a:solidFill>
            </a:endParaRPr>
          </a:p>
        </p:txBody>
      </p:sp>
      <p:cxnSp>
        <p:nvCxnSpPr>
          <p:cNvPr id="11" name="Straight Connector 10"/>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7064888" y="42753"/>
            <a:ext cx="2423496" cy="870481"/>
          </a:xfrm>
          <a:prstGeom prst="rect">
            <a:avLst/>
          </a:prstGeom>
        </p:spPr>
      </p:pic>
    </p:spTree>
    <p:extLst>
      <p:ext uri="{BB962C8B-B14F-4D97-AF65-F5344CB8AC3E}">
        <p14:creationId xmlns:p14="http://schemas.microsoft.com/office/powerpoint/2010/main" val="30276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249"/>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horizont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1441"/>
            <a:ext cx="6592824" cy="876490"/>
          </a:xfrm>
        </p:spPr>
        <p:txBody>
          <a:bodyPr>
            <a:normAutofit fontScale="90000"/>
          </a:bodyPr>
          <a:lstStyle/>
          <a:p>
            <a:r>
              <a:rPr lang="en-US" dirty="0" smtClean="0">
                <a:solidFill>
                  <a:schemeClr val="accent1">
                    <a:lumMod val="50000"/>
                  </a:schemeClr>
                </a:solidFill>
              </a:rPr>
              <a:t> Graphite Components</a:t>
            </a:r>
            <a:endParaRPr lang="en-US" dirty="0">
              <a:solidFill>
                <a:schemeClr val="accent1">
                  <a:lumMod val="50000"/>
                </a:schemeClr>
              </a:solidFill>
            </a:endParaRPr>
          </a:p>
        </p:txBody>
      </p:sp>
      <p:sp>
        <p:nvSpPr>
          <p:cNvPr id="3" name="TextBox 2"/>
          <p:cNvSpPr txBox="1"/>
          <p:nvPr/>
        </p:nvSpPr>
        <p:spPr>
          <a:xfrm>
            <a:off x="1426464" y="1450848"/>
            <a:ext cx="7949184" cy="1477328"/>
          </a:xfrm>
          <a:prstGeom prst="rect">
            <a:avLst/>
          </a:prstGeom>
          <a:noFill/>
        </p:spPr>
        <p:txBody>
          <a:bodyPr wrap="square" rtlCol="0">
            <a:spAutoFit/>
          </a:bodyPr>
          <a:lstStyle/>
          <a:p>
            <a:r>
              <a:rPr lang="th-TH" dirty="0" smtClean="0">
                <a:solidFill>
                  <a:schemeClr val="accent1">
                    <a:lumMod val="50000"/>
                  </a:schemeClr>
                </a:solidFill>
              </a:rPr>
              <a:t>1.</a:t>
            </a:r>
            <a:r>
              <a:rPr lang="en-US" dirty="0" smtClean="0">
                <a:solidFill>
                  <a:schemeClr val="accent1">
                    <a:lumMod val="50000"/>
                  </a:schemeClr>
                </a:solidFill>
              </a:rPr>
              <a:t>Carbon</a:t>
            </a:r>
            <a:r>
              <a:rPr lang="th-TH" dirty="0">
                <a:solidFill>
                  <a:schemeClr val="accent1">
                    <a:lumMod val="50000"/>
                  </a:schemeClr>
                </a:solidFill>
              </a:rPr>
              <a:t> </a:t>
            </a:r>
            <a:endParaRPr lang="th-TH" dirty="0" smtClean="0">
              <a:solidFill>
                <a:schemeClr val="accent1">
                  <a:lumMod val="50000"/>
                </a:schemeClr>
              </a:solidFill>
            </a:endParaRPr>
          </a:p>
          <a:p>
            <a:r>
              <a:rPr lang="th-TH" dirty="0">
                <a:solidFill>
                  <a:schemeClr val="accent1">
                    <a:lumMod val="50000"/>
                  </a:schemeClr>
                </a:solidFill>
              </a:rPr>
              <a:t>	</a:t>
            </a:r>
            <a:r>
              <a:rPr lang="en-US" dirty="0" smtClean="0">
                <a:solidFill>
                  <a:schemeClr val="accent1">
                    <a:lumMod val="50000"/>
                  </a:schemeClr>
                </a:solidFill>
              </a:rPr>
              <a:t>high-performance </a:t>
            </a:r>
            <a:r>
              <a:rPr lang="en-US" dirty="0">
                <a:solidFill>
                  <a:schemeClr val="accent1">
                    <a:lumMod val="50000"/>
                  </a:schemeClr>
                </a:solidFill>
              </a:rPr>
              <a:t>service that listens for time-series data</a:t>
            </a:r>
            <a:endParaRPr lang="en-US" dirty="0" smtClean="0">
              <a:solidFill>
                <a:schemeClr val="accent1">
                  <a:lumMod val="50000"/>
                </a:schemeClr>
              </a:solidFill>
            </a:endParaRPr>
          </a:p>
          <a:p>
            <a:r>
              <a:rPr lang="en-US" dirty="0">
                <a:solidFill>
                  <a:schemeClr val="accent1">
                    <a:lumMod val="50000"/>
                  </a:schemeClr>
                </a:solidFill>
              </a:rPr>
              <a:t>	</a:t>
            </a:r>
            <a:r>
              <a:rPr lang="th-TH" dirty="0" smtClean="0">
                <a:solidFill>
                  <a:schemeClr val="accent1">
                    <a:lumMod val="50000"/>
                  </a:schemeClr>
                </a:solidFill>
              </a:rPr>
              <a:t>- </a:t>
            </a:r>
            <a:r>
              <a:rPr lang="en-US" dirty="0" smtClean="0">
                <a:solidFill>
                  <a:schemeClr val="accent1">
                    <a:lumMod val="50000"/>
                  </a:schemeClr>
                </a:solidFill>
              </a:rPr>
              <a:t>Carbon-Cache – Listener to the Data</a:t>
            </a:r>
          </a:p>
          <a:p>
            <a:r>
              <a:rPr lang="en-US" dirty="0">
                <a:solidFill>
                  <a:schemeClr val="accent1">
                    <a:lumMod val="50000"/>
                  </a:schemeClr>
                </a:solidFill>
              </a:rPr>
              <a:t>	</a:t>
            </a:r>
            <a:r>
              <a:rPr lang="th-TH" dirty="0" smtClean="0">
                <a:solidFill>
                  <a:schemeClr val="accent1">
                    <a:lumMod val="50000"/>
                  </a:schemeClr>
                </a:solidFill>
              </a:rPr>
              <a:t>- </a:t>
            </a:r>
            <a:r>
              <a:rPr lang="en-US" dirty="0" smtClean="0">
                <a:solidFill>
                  <a:schemeClr val="accent1">
                    <a:lumMod val="50000"/>
                  </a:schemeClr>
                </a:solidFill>
              </a:rPr>
              <a:t>Carbon-Relay – Relay the Data to another Carbon</a:t>
            </a:r>
          </a:p>
          <a:p>
            <a:r>
              <a:rPr lang="en-US" dirty="0">
                <a:solidFill>
                  <a:schemeClr val="accent1">
                    <a:lumMod val="50000"/>
                  </a:schemeClr>
                </a:solidFill>
              </a:rPr>
              <a:t>	</a:t>
            </a:r>
            <a:r>
              <a:rPr lang="th-TH" dirty="0" smtClean="0">
                <a:solidFill>
                  <a:schemeClr val="accent1">
                    <a:lumMod val="50000"/>
                  </a:schemeClr>
                </a:solidFill>
              </a:rPr>
              <a:t>- </a:t>
            </a:r>
            <a:r>
              <a:rPr lang="en-US" dirty="0" smtClean="0">
                <a:solidFill>
                  <a:schemeClr val="accent1">
                    <a:lumMod val="50000"/>
                  </a:schemeClr>
                </a:solidFill>
              </a:rPr>
              <a:t>Carbon Aggregator – Aggregate Data</a:t>
            </a:r>
            <a:endParaRPr lang="en-US" dirty="0">
              <a:solidFill>
                <a:schemeClr val="accent1">
                  <a:lumMod val="50000"/>
                </a:schemeClr>
              </a:solidFill>
            </a:endParaRPr>
          </a:p>
        </p:txBody>
      </p:sp>
      <p:pic>
        <p:nvPicPr>
          <p:cNvPr id="4" name="Picture 3"/>
          <p:cNvPicPr>
            <a:picLocks noChangeAspect="1"/>
          </p:cNvPicPr>
          <p:nvPr/>
        </p:nvPicPr>
        <p:blipFill>
          <a:blip r:embed="rId3"/>
          <a:stretch>
            <a:fillRect/>
          </a:stretch>
        </p:blipFill>
        <p:spPr>
          <a:xfrm>
            <a:off x="4173043" y="4036172"/>
            <a:ext cx="2419781" cy="1459550"/>
          </a:xfrm>
          <a:prstGeom prst="rect">
            <a:avLst/>
          </a:prstGeom>
        </p:spPr>
      </p:pic>
      <p:cxnSp>
        <p:nvCxnSpPr>
          <p:cNvPr id="5" name="Straight Connector 4"/>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26464" y="2835843"/>
            <a:ext cx="7949184" cy="1200329"/>
          </a:xfrm>
          <a:prstGeom prst="rect">
            <a:avLst/>
          </a:prstGeom>
          <a:noFill/>
        </p:spPr>
        <p:txBody>
          <a:bodyPr wrap="square" rtlCol="0">
            <a:spAutoFit/>
          </a:bodyPr>
          <a:lstStyle/>
          <a:p>
            <a:endParaRPr lang="en-US" dirty="0" smtClean="0">
              <a:solidFill>
                <a:schemeClr val="accent1">
                  <a:lumMod val="50000"/>
                </a:schemeClr>
              </a:solidFill>
            </a:endParaRPr>
          </a:p>
          <a:p>
            <a:r>
              <a:rPr lang="th-TH" dirty="0" smtClean="0">
                <a:solidFill>
                  <a:schemeClr val="accent1">
                    <a:lumMod val="50000"/>
                  </a:schemeClr>
                </a:solidFill>
              </a:rPr>
              <a:t>2.</a:t>
            </a:r>
            <a:r>
              <a:rPr lang="en-US" dirty="0" smtClean="0">
                <a:solidFill>
                  <a:schemeClr val="accent1">
                    <a:lumMod val="50000"/>
                  </a:schemeClr>
                </a:solidFill>
              </a:rPr>
              <a:t>Whisper</a:t>
            </a:r>
            <a:endParaRPr lang="th-TH" dirty="0" smtClean="0">
              <a:solidFill>
                <a:schemeClr val="accent1">
                  <a:lumMod val="50000"/>
                </a:schemeClr>
              </a:solidFill>
            </a:endParaRPr>
          </a:p>
          <a:p>
            <a:r>
              <a:rPr lang="th-TH" dirty="0" smtClean="0">
                <a:solidFill>
                  <a:schemeClr val="accent1">
                    <a:lumMod val="50000"/>
                  </a:schemeClr>
                </a:solidFill>
              </a:rPr>
              <a:t>	</a:t>
            </a:r>
            <a:r>
              <a:rPr lang="en-US" dirty="0" smtClean="0">
                <a:solidFill>
                  <a:schemeClr val="accent1">
                    <a:lumMod val="50000"/>
                  </a:schemeClr>
                </a:solidFill>
              </a:rPr>
              <a:t>Fixed-size database files, support data points down to a second. </a:t>
            </a:r>
          </a:p>
          <a:p>
            <a:r>
              <a:rPr lang="en-US" dirty="0" smtClean="0">
                <a:solidFill>
                  <a:schemeClr val="accent1">
                    <a:lumMod val="50000"/>
                  </a:schemeClr>
                </a:solidFill>
              </a:rPr>
              <a:t>	Can keep Double-precision floating format</a:t>
            </a:r>
            <a:endParaRPr lang="th-TH" dirty="0" smtClean="0">
              <a:solidFill>
                <a:schemeClr val="accent1">
                  <a:lumMod val="50000"/>
                </a:schemeClr>
              </a:solidFill>
            </a:endParaRPr>
          </a:p>
        </p:txBody>
      </p:sp>
      <p:sp>
        <p:nvSpPr>
          <p:cNvPr id="8" name="TextBox 7"/>
          <p:cNvSpPr txBox="1"/>
          <p:nvPr/>
        </p:nvSpPr>
        <p:spPr>
          <a:xfrm>
            <a:off x="1426464" y="5607569"/>
            <a:ext cx="7949184" cy="646331"/>
          </a:xfrm>
          <a:prstGeom prst="rect">
            <a:avLst/>
          </a:prstGeom>
          <a:noFill/>
        </p:spPr>
        <p:txBody>
          <a:bodyPr wrap="square" rtlCol="0">
            <a:spAutoFit/>
          </a:bodyPr>
          <a:lstStyle/>
          <a:p>
            <a:r>
              <a:rPr lang="th-TH" dirty="0" smtClean="0">
                <a:solidFill>
                  <a:schemeClr val="accent1">
                    <a:lumMod val="50000"/>
                  </a:schemeClr>
                </a:solidFill>
              </a:rPr>
              <a:t>3.</a:t>
            </a:r>
            <a:r>
              <a:rPr lang="en-US" dirty="0" smtClean="0">
                <a:solidFill>
                  <a:schemeClr val="accent1">
                    <a:lumMod val="50000"/>
                  </a:schemeClr>
                </a:solidFill>
              </a:rPr>
              <a:t>Graphite-Web</a:t>
            </a:r>
          </a:p>
          <a:p>
            <a:r>
              <a:rPr lang="en-US" dirty="0">
                <a:solidFill>
                  <a:schemeClr val="accent1">
                    <a:lumMod val="50000"/>
                  </a:schemeClr>
                </a:solidFill>
              </a:rPr>
              <a:t>	Graphite's user interface &amp; API for rendering graphs and dashboards</a:t>
            </a:r>
          </a:p>
        </p:txBody>
      </p:sp>
    </p:spTree>
    <p:extLst>
      <p:ext uri="{BB962C8B-B14F-4D97-AF65-F5344CB8AC3E}">
        <p14:creationId xmlns:p14="http://schemas.microsoft.com/office/powerpoint/2010/main" val="118905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85626" y="247019"/>
            <a:ext cx="7556788" cy="6426914"/>
          </a:xfrm>
          <a:prstGeom prst="rect">
            <a:avLst/>
          </a:prstGeom>
        </p:spPr>
      </p:pic>
    </p:spTree>
    <p:extLst>
      <p:ext uri="{BB962C8B-B14F-4D97-AF65-F5344CB8AC3E}">
        <p14:creationId xmlns:p14="http://schemas.microsoft.com/office/powerpoint/2010/main" val="39719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882" y="136460"/>
            <a:ext cx="2926080" cy="876490"/>
          </a:xfrm>
        </p:spPr>
        <p:txBody>
          <a:bodyPr>
            <a:normAutofit fontScale="90000"/>
          </a:bodyPr>
          <a:lstStyle/>
          <a:p>
            <a:r>
              <a:rPr lang="en-US" dirty="0" smtClean="0">
                <a:solidFill>
                  <a:schemeClr val="accent1">
                    <a:lumMod val="50000"/>
                  </a:schemeClr>
                </a:solidFill>
              </a:rPr>
              <a:t>Collector</a:t>
            </a:r>
            <a:endParaRPr lang="en-US" dirty="0">
              <a:solidFill>
                <a:schemeClr val="accent1">
                  <a:lumMod val="50000"/>
                </a:schemeClr>
              </a:solidFill>
            </a:endParaRPr>
          </a:p>
        </p:txBody>
      </p:sp>
      <p:sp>
        <p:nvSpPr>
          <p:cNvPr id="3" name="Title 1"/>
          <p:cNvSpPr txBox="1">
            <a:spLocks/>
          </p:cNvSpPr>
          <p:nvPr/>
        </p:nvSpPr>
        <p:spPr>
          <a:xfrm>
            <a:off x="539496" y="1183894"/>
            <a:ext cx="4492752" cy="3322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smtClean="0">
                <a:solidFill>
                  <a:schemeClr val="accent1">
                    <a:lumMod val="50000"/>
                  </a:schemeClr>
                </a:solidFill>
              </a:rPr>
              <a:t>Server Performance</a:t>
            </a:r>
            <a:endParaRPr lang="en-US" sz="2400" dirty="0">
              <a:solidFill>
                <a:schemeClr val="accent1">
                  <a:lumMod val="50000"/>
                </a:schemeClr>
              </a:solidFill>
            </a:endParaRPr>
          </a:p>
        </p:txBody>
      </p:sp>
      <p:sp>
        <p:nvSpPr>
          <p:cNvPr id="4" name="Title 1"/>
          <p:cNvSpPr txBox="1">
            <a:spLocks/>
          </p:cNvSpPr>
          <p:nvPr/>
        </p:nvSpPr>
        <p:spPr>
          <a:xfrm>
            <a:off x="539496" y="3656660"/>
            <a:ext cx="4492752" cy="3322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smtClean="0">
                <a:solidFill>
                  <a:schemeClr val="accent1">
                    <a:lumMod val="50000"/>
                  </a:schemeClr>
                </a:solidFill>
              </a:rPr>
              <a:t>Other Measurement</a:t>
            </a:r>
            <a:endParaRPr lang="en-US" sz="2400" dirty="0">
              <a:solidFill>
                <a:schemeClr val="accent1">
                  <a:lumMod val="50000"/>
                </a:schemeClr>
              </a:solidFill>
            </a:endParaRPr>
          </a:p>
        </p:txBody>
      </p:sp>
      <p:pic>
        <p:nvPicPr>
          <p:cNvPr id="5" name="Picture 4"/>
          <p:cNvPicPr>
            <a:picLocks noChangeAspect="1"/>
          </p:cNvPicPr>
          <p:nvPr/>
        </p:nvPicPr>
        <p:blipFill>
          <a:blip r:embed="rId2"/>
          <a:stretch>
            <a:fillRect/>
          </a:stretch>
        </p:blipFill>
        <p:spPr>
          <a:xfrm>
            <a:off x="2298192" y="1983112"/>
            <a:ext cx="3206915" cy="1206562"/>
          </a:xfrm>
          <a:prstGeom prst="rect">
            <a:avLst/>
          </a:prstGeom>
        </p:spPr>
      </p:pic>
      <p:pic>
        <p:nvPicPr>
          <p:cNvPr id="8" name="Picture 7"/>
          <p:cNvPicPr>
            <a:picLocks noChangeAspect="1"/>
          </p:cNvPicPr>
          <p:nvPr/>
        </p:nvPicPr>
        <p:blipFill>
          <a:blip r:embed="rId3"/>
          <a:stretch>
            <a:fillRect/>
          </a:stretch>
        </p:blipFill>
        <p:spPr>
          <a:xfrm>
            <a:off x="2298192" y="4204854"/>
            <a:ext cx="3701977" cy="2424636"/>
          </a:xfrm>
          <a:prstGeom prst="rect">
            <a:avLst/>
          </a:prstGeom>
        </p:spPr>
      </p:pic>
      <p:cxnSp>
        <p:nvCxnSpPr>
          <p:cNvPr id="9" name="Straight Connector 8"/>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6304660" y="1983112"/>
            <a:ext cx="3786670" cy="1027997"/>
          </a:xfrm>
          <a:prstGeom prst="rect">
            <a:avLst/>
          </a:prstGeom>
        </p:spPr>
      </p:pic>
    </p:spTree>
    <p:extLst>
      <p:ext uri="{BB962C8B-B14F-4D97-AF65-F5344CB8AC3E}">
        <p14:creationId xmlns:p14="http://schemas.microsoft.com/office/powerpoint/2010/main" val="317436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668" y="91441"/>
            <a:ext cx="2586116" cy="876490"/>
          </a:xfrm>
        </p:spPr>
        <p:txBody>
          <a:bodyPr>
            <a:normAutofit fontScale="90000"/>
          </a:bodyPr>
          <a:lstStyle/>
          <a:p>
            <a:r>
              <a:rPr lang="en-US" dirty="0" smtClean="0">
                <a:solidFill>
                  <a:schemeClr val="accent1">
                    <a:lumMod val="50000"/>
                  </a:schemeClr>
                </a:solidFill>
              </a:rPr>
              <a:t> </a:t>
            </a:r>
            <a:r>
              <a:rPr lang="en-US" dirty="0" err="1" smtClean="0">
                <a:solidFill>
                  <a:schemeClr val="accent1">
                    <a:lumMod val="50000"/>
                  </a:schemeClr>
                </a:solidFill>
              </a:rPr>
              <a:t>Collectd</a:t>
            </a:r>
            <a:endParaRPr lang="en-US" dirty="0">
              <a:solidFill>
                <a:schemeClr val="accent1">
                  <a:lumMod val="50000"/>
                </a:schemeClr>
              </a:solidFill>
            </a:endParaRPr>
          </a:p>
        </p:txBody>
      </p:sp>
      <p:sp>
        <p:nvSpPr>
          <p:cNvPr id="3" name="TextBox 2"/>
          <p:cNvSpPr txBox="1"/>
          <p:nvPr/>
        </p:nvSpPr>
        <p:spPr>
          <a:xfrm>
            <a:off x="1645920" y="1183468"/>
            <a:ext cx="9351264" cy="923330"/>
          </a:xfrm>
          <a:prstGeom prst="rect">
            <a:avLst/>
          </a:prstGeom>
          <a:noFill/>
        </p:spPr>
        <p:txBody>
          <a:bodyPr wrap="square" rtlCol="0">
            <a:spAutoFit/>
          </a:bodyPr>
          <a:lstStyle/>
          <a:p>
            <a:r>
              <a:rPr lang="en-US" dirty="0" err="1" smtClean="0">
                <a:solidFill>
                  <a:schemeClr val="accent1">
                    <a:lumMod val="50000"/>
                  </a:schemeClr>
                </a:solidFill>
              </a:rPr>
              <a:t>Collectd</a:t>
            </a:r>
            <a:r>
              <a:rPr lang="en-US" dirty="0">
                <a:solidFill>
                  <a:schemeClr val="accent1">
                    <a:lumMod val="50000"/>
                  </a:schemeClr>
                </a:solidFill>
              </a:rPr>
              <a:t> </a:t>
            </a:r>
            <a:r>
              <a:rPr lang="en-US" dirty="0" smtClean="0">
                <a:solidFill>
                  <a:schemeClr val="accent1">
                    <a:lumMod val="50000"/>
                  </a:schemeClr>
                </a:solidFill>
              </a:rPr>
              <a:t>: </a:t>
            </a:r>
            <a:r>
              <a:rPr lang="en-US" altLang="en-US" dirty="0">
                <a:solidFill>
                  <a:schemeClr val="accent1">
                    <a:lumMod val="50000"/>
                  </a:schemeClr>
                </a:solidFill>
                <a:latin typeface="Consolas" panose="020B0609020204030204" pitchFamily="49" charset="0"/>
              </a:rPr>
              <a:t>small daemon which collects system information periodically and provides mechanisms to store and monitor the values in a variety of ways.</a:t>
            </a:r>
            <a:r>
              <a:rPr lang="en-US" altLang="en-US" sz="1100" dirty="0">
                <a:solidFill>
                  <a:schemeClr val="accent1">
                    <a:lumMod val="50000"/>
                  </a:schemeClr>
                </a:solidFill>
              </a:rPr>
              <a:t> </a:t>
            </a:r>
            <a:endParaRPr lang="en-US" altLang="en-US" sz="3200" dirty="0">
              <a:solidFill>
                <a:schemeClr val="accent1">
                  <a:lumMod val="50000"/>
                </a:schemeClr>
              </a:solidFill>
              <a:latin typeface="Arial" panose="020B0604020202020204" pitchFamily="34" charset="0"/>
            </a:endParaRPr>
          </a:p>
          <a:p>
            <a:endParaRPr lang="en-US" dirty="0">
              <a:solidFill>
                <a:schemeClr val="accent1">
                  <a:lumMod val="50000"/>
                </a:schemeClr>
              </a:solidFill>
            </a:endParaRPr>
          </a:p>
        </p:txBody>
      </p:sp>
      <p:pic>
        <p:nvPicPr>
          <p:cNvPr id="6" name="Picture 5"/>
          <p:cNvPicPr>
            <a:picLocks noChangeAspect="1"/>
          </p:cNvPicPr>
          <p:nvPr/>
        </p:nvPicPr>
        <p:blipFill>
          <a:blip r:embed="rId2"/>
          <a:stretch>
            <a:fillRect/>
          </a:stretch>
        </p:blipFill>
        <p:spPr>
          <a:xfrm>
            <a:off x="3512444" y="2322334"/>
            <a:ext cx="4775587" cy="3341726"/>
          </a:xfrm>
          <a:prstGeom prst="rect">
            <a:avLst/>
          </a:prstGeom>
        </p:spPr>
      </p:pic>
      <p:cxnSp>
        <p:nvCxnSpPr>
          <p:cNvPr id="5" name="Straight Connector 4"/>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7306626" y="119256"/>
            <a:ext cx="2181758" cy="820859"/>
          </a:xfrm>
          <a:prstGeom prst="rect">
            <a:avLst/>
          </a:prstGeom>
        </p:spPr>
      </p:pic>
    </p:spTree>
    <p:extLst>
      <p:ext uri="{BB962C8B-B14F-4D97-AF65-F5344CB8AC3E}">
        <p14:creationId xmlns:p14="http://schemas.microsoft.com/office/powerpoint/2010/main" val="44587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6439"/>
            <a:ext cx="5413248" cy="876490"/>
          </a:xfrm>
        </p:spPr>
        <p:txBody>
          <a:bodyPr>
            <a:normAutofit fontScale="90000"/>
          </a:bodyPr>
          <a:lstStyle/>
          <a:p>
            <a:r>
              <a:rPr lang="en-US" dirty="0" smtClean="0">
                <a:solidFill>
                  <a:schemeClr val="accent1">
                    <a:lumMod val="50000"/>
                  </a:schemeClr>
                </a:solidFill>
              </a:rPr>
              <a:t> Window </a:t>
            </a:r>
            <a:r>
              <a:rPr lang="en-US" dirty="0" err="1" smtClean="0">
                <a:solidFill>
                  <a:schemeClr val="accent1">
                    <a:lumMod val="50000"/>
                  </a:schemeClr>
                </a:solidFill>
              </a:rPr>
              <a:t>PerfMon</a:t>
            </a:r>
            <a:endParaRPr lang="en-US" dirty="0">
              <a:solidFill>
                <a:schemeClr val="accent1">
                  <a:lumMod val="50000"/>
                </a:schemeClr>
              </a:solidFill>
            </a:endParaRPr>
          </a:p>
        </p:txBody>
      </p:sp>
      <p:pic>
        <p:nvPicPr>
          <p:cNvPr id="3" name="Picture 2"/>
          <p:cNvPicPr>
            <a:picLocks noChangeAspect="1"/>
          </p:cNvPicPr>
          <p:nvPr/>
        </p:nvPicPr>
        <p:blipFill>
          <a:blip r:embed="rId2"/>
          <a:stretch>
            <a:fillRect/>
          </a:stretch>
        </p:blipFill>
        <p:spPr>
          <a:xfrm>
            <a:off x="536051" y="1914415"/>
            <a:ext cx="3297200" cy="3028208"/>
          </a:xfrm>
          <a:prstGeom prst="rect">
            <a:avLst/>
          </a:prstGeom>
        </p:spPr>
      </p:pic>
      <p:pic>
        <p:nvPicPr>
          <p:cNvPr id="4" name="Picture 3"/>
          <p:cNvPicPr>
            <a:picLocks noChangeAspect="1"/>
          </p:cNvPicPr>
          <p:nvPr/>
        </p:nvPicPr>
        <p:blipFill>
          <a:blip r:embed="rId3"/>
          <a:stretch>
            <a:fillRect/>
          </a:stretch>
        </p:blipFill>
        <p:spPr>
          <a:xfrm>
            <a:off x="4026174" y="1815058"/>
            <a:ext cx="4391670" cy="3226922"/>
          </a:xfrm>
          <a:prstGeom prst="rect">
            <a:avLst/>
          </a:prstGeom>
        </p:spPr>
      </p:pic>
      <p:pic>
        <p:nvPicPr>
          <p:cNvPr id="5" name="Picture 4"/>
          <p:cNvPicPr>
            <a:picLocks noChangeAspect="1"/>
          </p:cNvPicPr>
          <p:nvPr/>
        </p:nvPicPr>
        <p:blipFill>
          <a:blip r:embed="rId4"/>
          <a:stretch>
            <a:fillRect/>
          </a:stretch>
        </p:blipFill>
        <p:spPr>
          <a:xfrm>
            <a:off x="8610767" y="1365391"/>
            <a:ext cx="3314987" cy="4618120"/>
          </a:xfrm>
          <a:prstGeom prst="rect">
            <a:avLst/>
          </a:prstGeom>
        </p:spPr>
      </p:pic>
      <p:cxnSp>
        <p:nvCxnSpPr>
          <p:cNvPr id="7" name="Straight Connector 6"/>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6259854" y="0"/>
            <a:ext cx="3228530" cy="876474"/>
          </a:xfrm>
          <a:prstGeom prst="rect">
            <a:avLst/>
          </a:prstGeom>
        </p:spPr>
      </p:pic>
    </p:spTree>
    <p:extLst>
      <p:ext uri="{BB962C8B-B14F-4D97-AF65-F5344CB8AC3E}">
        <p14:creationId xmlns:p14="http://schemas.microsoft.com/office/powerpoint/2010/main" val="202428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757" y="82603"/>
            <a:ext cx="7754587" cy="876490"/>
          </a:xfrm>
        </p:spPr>
        <p:txBody>
          <a:bodyPr>
            <a:normAutofit fontScale="90000"/>
          </a:bodyPr>
          <a:lstStyle/>
          <a:p>
            <a:r>
              <a:rPr lang="en-US" dirty="0" smtClean="0">
                <a:solidFill>
                  <a:schemeClr val="accent1">
                    <a:lumMod val="50000"/>
                  </a:schemeClr>
                </a:solidFill>
              </a:rPr>
              <a:t>Code Example for collector</a:t>
            </a:r>
            <a:endParaRPr lang="en-US" dirty="0">
              <a:solidFill>
                <a:schemeClr val="accent1">
                  <a:lumMod val="50000"/>
                </a:schemeClr>
              </a:solidFill>
            </a:endParaRPr>
          </a:p>
        </p:txBody>
      </p:sp>
      <p:pic>
        <p:nvPicPr>
          <p:cNvPr id="4" name="Picture 3"/>
          <p:cNvPicPr>
            <a:picLocks noChangeAspect="1"/>
          </p:cNvPicPr>
          <p:nvPr/>
        </p:nvPicPr>
        <p:blipFill>
          <a:blip r:embed="rId3"/>
          <a:stretch>
            <a:fillRect/>
          </a:stretch>
        </p:blipFill>
        <p:spPr>
          <a:xfrm>
            <a:off x="876568" y="3061985"/>
            <a:ext cx="10561746" cy="1924863"/>
          </a:xfrm>
          <a:prstGeom prst="rect">
            <a:avLst/>
          </a:prstGeom>
        </p:spPr>
      </p:pic>
      <p:sp>
        <p:nvSpPr>
          <p:cNvPr id="6" name="TextBox 5"/>
          <p:cNvSpPr txBox="1"/>
          <p:nvPr/>
        </p:nvSpPr>
        <p:spPr>
          <a:xfrm>
            <a:off x="1328928" y="1267968"/>
            <a:ext cx="9729216" cy="1200329"/>
          </a:xfrm>
          <a:prstGeom prst="rect">
            <a:avLst/>
          </a:prstGeom>
          <a:noFill/>
        </p:spPr>
        <p:txBody>
          <a:bodyPr wrap="square" rtlCol="0">
            <a:spAutoFit/>
          </a:bodyPr>
          <a:lstStyle/>
          <a:p>
            <a:r>
              <a:rPr lang="en-US" dirty="0" smtClean="0">
                <a:solidFill>
                  <a:schemeClr val="accent1">
                    <a:lumMod val="50000"/>
                  </a:schemeClr>
                </a:solidFill>
              </a:rPr>
              <a:t>PORT=2003</a:t>
            </a:r>
          </a:p>
          <a:p>
            <a:r>
              <a:rPr lang="en-US" dirty="0" smtClean="0">
                <a:solidFill>
                  <a:schemeClr val="accent1">
                    <a:lumMod val="50000"/>
                  </a:schemeClr>
                </a:solidFill>
              </a:rPr>
              <a:t>SERVER=xezor.com</a:t>
            </a:r>
          </a:p>
          <a:p>
            <a:r>
              <a:rPr lang="en-US" dirty="0" smtClean="0">
                <a:solidFill>
                  <a:schemeClr val="accent1">
                    <a:lumMod val="50000"/>
                  </a:schemeClr>
                </a:solidFill>
              </a:rPr>
              <a:t>number = 1000</a:t>
            </a:r>
            <a:endParaRPr lang="th-TH" dirty="0" smtClean="0">
              <a:solidFill>
                <a:schemeClr val="accent1">
                  <a:lumMod val="50000"/>
                </a:schemeClr>
              </a:solidFill>
            </a:endParaRPr>
          </a:p>
          <a:p>
            <a:r>
              <a:rPr lang="en-US" dirty="0" smtClean="0">
                <a:solidFill>
                  <a:schemeClr val="accent1">
                    <a:lumMod val="50000"/>
                  </a:schemeClr>
                </a:solidFill>
              </a:rPr>
              <a:t>echo “</a:t>
            </a:r>
            <a:r>
              <a:rPr lang="en-US" dirty="0" err="1" smtClean="0">
                <a:solidFill>
                  <a:schemeClr val="accent1">
                    <a:lumMod val="50000"/>
                  </a:schemeClr>
                </a:solidFill>
              </a:rPr>
              <a:t>testGraphite.TestA.TestB</a:t>
            </a:r>
            <a:r>
              <a:rPr lang="en-US" dirty="0" smtClean="0">
                <a:solidFill>
                  <a:schemeClr val="accent1">
                    <a:lumMod val="50000"/>
                  </a:schemeClr>
                </a:solidFill>
              </a:rPr>
              <a:t> $number `date +%s`"|</a:t>
            </a:r>
            <a:r>
              <a:rPr lang="en-US" dirty="0" err="1" smtClean="0">
                <a:solidFill>
                  <a:schemeClr val="accent1">
                    <a:lumMod val="50000"/>
                  </a:schemeClr>
                </a:solidFill>
              </a:rPr>
              <a:t>nc</a:t>
            </a:r>
            <a:r>
              <a:rPr lang="en-US" dirty="0" smtClean="0">
                <a:solidFill>
                  <a:schemeClr val="accent1">
                    <a:lumMod val="50000"/>
                  </a:schemeClr>
                </a:solidFill>
              </a:rPr>
              <a:t> ${SERVER} ${PORT} --send-only</a:t>
            </a:r>
            <a:endParaRPr lang="en-US" dirty="0">
              <a:solidFill>
                <a:schemeClr val="accent1">
                  <a:lumMod val="50000"/>
                </a:schemeClr>
              </a:solidFill>
            </a:endParaRPr>
          </a:p>
        </p:txBody>
      </p:sp>
      <p:cxnSp>
        <p:nvCxnSpPr>
          <p:cNvPr id="5" name="Straight Connector 4"/>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011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757" y="91441"/>
            <a:ext cx="5285678" cy="876490"/>
          </a:xfrm>
        </p:spPr>
        <p:txBody>
          <a:bodyPr>
            <a:normAutofit fontScale="90000"/>
          </a:bodyPr>
          <a:lstStyle/>
          <a:p>
            <a:r>
              <a:rPr lang="en-US" dirty="0" smtClean="0">
                <a:solidFill>
                  <a:schemeClr val="accent1">
                    <a:lumMod val="50000"/>
                  </a:schemeClr>
                </a:solidFill>
              </a:rPr>
              <a:t> Visualization tools</a:t>
            </a:r>
            <a:endParaRPr lang="en-US" dirty="0">
              <a:solidFill>
                <a:schemeClr val="accent1">
                  <a:lumMod val="50000"/>
                </a:schemeClr>
              </a:solidFill>
            </a:endParaRPr>
          </a:p>
        </p:txBody>
      </p:sp>
      <p:pic>
        <p:nvPicPr>
          <p:cNvPr id="4" name="Picture 3"/>
          <p:cNvPicPr>
            <a:picLocks noChangeAspect="1"/>
          </p:cNvPicPr>
          <p:nvPr/>
        </p:nvPicPr>
        <p:blipFill>
          <a:blip r:embed="rId2"/>
          <a:stretch>
            <a:fillRect/>
          </a:stretch>
        </p:blipFill>
        <p:spPr>
          <a:xfrm>
            <a:off x="815873" y="1573762"/>
            <a:ext cx="3752764" cy="1347932"/>
          </a:xfrm>
          <a:prstGeom prst="rect">
            <a:avLst/>
          </a:prstGeom>
        </p:spPr>
      </p:pic>
      <p:pic>
        <p:nvPicPr>
          <p:cNvPr id="5" name="Picture 4"/>
          <p:cNvPicPr>
            <a:picLocks noChangeAspect="1"/>
          </p:cNvPicPr>
          <p:nvPr/>
        </p:nvPicPr>
        <p:blipFill>
          <a:blip r:embed="rId3"/>
          <a:stretch>
            <a:fillRect/>
          </a:stretch>
        </p:blipFill>
        <p:spPr>
          <a:xfrm>
            <a:off x="815873" y="4015521"/>
            <a:ext cx="3752764" cy="1346851"/>
          </a:xfrm>
          <a:prstGeom prst="rect">
            <a:avLst/>
          </a:prstGeom>
        </p:spPr>
      </p:pic>
      <p:pic>
        <p:nvPicPr>
          <p:cNvPr id="6" name="Picture 5"/>
          <p:cNvPicPr>
            <a:picLocks noChangeAspect="1"/>
          </p:cNvPicPr>
          <p:nvPr/>
        </p:nvPicPr>
        <p:blipFill>
          <a:blip r:embed="rId4"/>
          <a:stretch>
            <a:fillRect/>
          </a:stretch>
        </p:blipFill>
        <p:spPr>
          <a:xfrm>
            <a:off x="4687392" y="967931"/>
            <a:ext cx="7398682" cy="5654206"/>
          </a:xfrm>
          <a:prstGeom prst="rect">
            <a:avLst/>
          </a:prstGeom>
        </p:spPr>
      </p:pic>
      <p:cxnSp>
        <p:nvCxnSpPr>
          <p:cNvPr id="7" name="Straight Connector 6"/>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96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199" y="91441"/>
            <a:ext cx="4783873" cy="876490"/>
          </a:xfrm>
        </p:spPr>
        <p:txBody>
          <a:bodyPr>
            <a:normAutofit fontScale="90000"/>
          </a:bodyPr>
          <a:lstStyle/>
          <a:p>
            <a:r>
              <a:rPr lang="en-US" dirty="0" smtClean="0">
                <a:solidFill>
                  <a:schemeClr val="accent1">
                    <a:lumMod val="50000"/>
                  </a:schemeClr>
                </a:solidFill>
              </a:rPr>
              <a:t> What is </a:t>
            </a:r>
            <a:r>
              <a:rPr lang="en-US" dirty="0" err="1" smtClean="0">
                <a:solidFill>
                  <a:schemeClr val="accent1">
                    <a:lumMod val="50000"/>
                  </a:schemeClr>
                </a:solidFill>
              </a:rPr>
              <a:t>Grafana</a:t>
            </a:r>
            <a:endParaRPr lang="en-US" dirty="0">
              <a:solidFill>
                <a:schemeClr val="accent1">
                  <a:lumMod val="50000"/>
                </a:schemeClr>
              </a:solidFill>
            </a:endParaRPr>
          </a:p>
        </p:txBody>
      </p:sp>
      <p:sp>
        <p:nvSpPr>
          <p:cNvPr id="3" name="TextBox 2"/>
          <p:cNvSpPr txBox="1"/>
          <p:nvPr/>
        </p:nvSpPr>
        <p:spPr>
          <a:xfrm>
            <a:off x="1237786" y="1271238"/>
            <a:ext cx="9590048" cy="646331"/>
          </a:xfrm>
          <a:prstGeom prst="rect">
            <a:avLst/>
          </a:prstGeom>
          <a:noFill/>
        </p:spPr>
        <p:txBody>
          <a:bodyPr wrap="square" rtlCol="0">
            <a:spAutoFit/>
          </a:bodyPr>
          <a:lstStyle/>
          <a:p>
            <a:r>
              <a:rPr lang="en-US" dirty="0" smtClean="0">
                <a:solidFill>
                  <a:schemeClr val="accent1">
                    <a:lumMod val="50000"/>
                  </a:schemeClr>
                </a:solidFill>
              </a:rPr>
              <a:t>Graphite </a:t>
            </a:r>
            <a:r>
              <a:rPr lang="en-US" dirty="0" smtClean="0">
                <a:solidFill>
                  <a:schemeClr val="accent1">
                    <a:lumMod val="50000"/>
                  </a:schemeClr>
                </a:solidFill>
              </a:rPr>
              <a:t>can represent data by it self. </a:t>
            </a:r>
          </a:p>
          <a:p>
            <a:r>
              <a:rPr lang="en-US" dirty="0">
                <a:solidFill>
                  <a:schemeClr val="accent1">
                    <a:lumMod val="50000"/>
                  </a:schemeClr>
                </a:solidFill>
              </a:rPr>
              <a:t>H</a:t>
            </a:r>
            <a:r>
              <a:rPr lang="en-US" dirty="0" smtClean="0">
                <a:solidFill>
                  <a:schemeClr val="accent1">
                    <a:lumMod val="50000"/>
                  </a:schemeClr>
                </a:solidFill>
              </a:rPr>
              <a:t>owever it not quite beautiful and easy to create dashboard</a:t>
            </a:r>
          </a:p>
        </p:txBody>
      </p:sp>
      <p:sp>
        <p:nvSpPr>
          <p:cNvPr id="5" name="Rectangle 4"/>
          <p:cNvSpPr/>
          <p:nvPr/>
        </p:nvSpPr>
        <p:spPr>
          <a:xfrm>
            <a:off x="1185919" y="3758267"/>
            <a:ext cx="6096000" cy="2308324"/>
          </a:xfrm>
          <a:prstGeom prst="rect">
            <a:avLst/>
          </a:prstGeom>
        </p:spPr>
        <p:txBody>
          <a:bodyPr>
            <a:spAutoFit/>
          </a:bodyPr>
          <a:lstStyle/>
          <a:p>
            <a:r>
              <a:rPr lang="en-US" dirty="0" smtClean="0">
                <a:solidFill>
                  <a:schemeClr val="accent1">
                    <a:lumMod val="50000"/>
                  </a:schemeClr>
                </a:solidFill>
              </a:rPr>
              <a:t>Pros : </a:t>
            </a:r>
          </a:p>
          <a:p>
            <a:r>
              <a:rPr lang="en-US" dirty="0">
                <a:solidFill>
                  <a:schemeClr val="accent1">
                    <a:lumMod val="50000"/>
                  </a:schemeClr>
                </a:solidFill>
              </a:rPr>
              <a:t>	</a:t>
            </a:r>
            <a:r>
              <a:rPr lang="en-US" dirty="0" smtClean="0">
                <a:solidFill>
                  <a:schemeClr val="accent1">
                    <a:lumMod val="50000"/>
                  </a:schemeClr>
                </a:solidFill>
              </a:rPr>
              <a:t>1. </a:t>
            </a:r>
            <a:r>
              <a:rPr lang="en-US" dirty="0" err="1">
                <a:solidFill>
                  <a:schemeClr val="accent1">
                    <a:lumMod val="50000"/>
                  </a:schemeClr>
                </a:solidFill>
              </a:rPr>
              <a:t>OpenSource</a:t>
            </a:r>
            <a:endParaRPr lang="en-US" dirty="0" smtClean="0">
              <a:solidFill>
                <a:schemeClr val="accent1">
                  <a:lumMod val="50000"/>
                </a:schemeClr>
              </a:solidFill>
            </a:endParaRPr>
          </a:p>
          <a:p>
            <a:r>
              <a:rPr lang="en-US" dirty="0">
                <a:solidFill>
                  <a:schemeClr val="accent1">
                    <a:lumMod val="50000"/>
                  </a:schemeClr>
                </a:solidFill>
              </a:rPr>
              <a:t>	</a:t>
            </a:r>
            <a:r>
              <a:rPr lang="en-US" dirty="0" smtClean="0">
                <a:solidFill>
                  <a:schemeClr val="accent1">
                    <a:lumMod val="50000"/>
                  </a:schemeClr>
                </a:solidFill>
              </a:rPr>
              <a:t>2. Web-based </a:t>
            </a:r>
          </a:p>
          <a:p>
            <a:r>
              <a:rPr lang="en-US" dirty="0">
                <a:solidFill>
                  <a:schemeClr val="accent1">
                    <a:lumMod val="50000"/>
                  </a:schemeClr>
                </a:solidFill>
              </a:rPr>
              <a:t>	</a:t>
            </a:r>
            <a:r>
              <a:rPr lang="en-US" dirty="0" smtClean="0">
                <a:solidFill>
                  <a:schemeClr val="accent1">
                    <a:lumMod val="50000"/>
                  </a:schemeClr>
                </a:solidFill>
              </a:rPr>
              <a:t>3. Support windows installation</a:t>
            </a:r>
          </a:p>
          <a:p>
            <a:r>
              <a:rPr lang="en-US" dirty="0" smtClean="0">
                <a:solidFill>
                  <a:schemeClr val="accent1">
                    <a:lumMod val="50000"/>
                  </a:schemeClr>
                </a:solidFill>
              </a:rPr>
              <a:t>	4. Many Data Source</a:t>
            </a:r>
          </a:p>
          <a:p>
            <a:r>
              <a:rPr lang="en-US" dirty="0" smtClean="0">
                <a:solidFill>
                  <a:schemeClr val="accent1">
                    <a:lumMod val="50000"/>
                  </a:schemeClr>
                </a:solidFill>
              </a:rPr>
              <a:t>	5. Easy to use and beautiful</a:t>
            </a:r>
          </a:p>
          <a:p>
            <a:r>
              <a:rPr lang="en-US" dirty="0">
                <a:solidFill>
                  <a:schemeClr val="accent1">
                    <a:lumMod val="50000"/>
                  </a:schemeClr>
                </a:solidFill>
              </a:rPr>
              <a:t>	6</a:t>
            </a:r>
            <a:r>
              <a:rPr lang="en-US" dirty="0" smtClean="0">
                <a:solidFill>
                  <a:schemeClr val="accent1">
                    <a:lumMod val="50000"/>
                  </a:schemeClr>
                </a:solidFill>
              </a:rPr>
              <a:t>. Access control in many layer</a:t>
            </a:r>
          </a:p>
          <a:p>
            <a:endParaRPr lang="en-US" dirty="0" smtClean="0">
              <a:solidFill>
                <a:schemeClr val="accent1">
                  <a:lumMod val="50000"/>
                </a:schemeClr>
              </a:solidFill>
            </a:endParaRPr>
          </a:p>
        </p:txBody>
      </p:sp>
      <p:cxnSp>
        <p:nvCxnSpPr>
          <p:cNvPr id="7" name="Straight Connector 6"/>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7786" y="2150394"/>
            <a:ext cx="9590048" cy="369332"/>
          </a:xfrm>
          <a:prstGeom prst="rect">
            <a:avLst/>
          </a:prstGeom>
          <a:noFill/>
        </p:spPr>
        <p:txBody>
          <a:bodyPr wrap="square" rtlCol="0">
            <a:spAutoFit/>
          </a:bodyPr>
          <a:lstStyle/>
          <a:p>
            <a:r>
              <a:rPr lang="en-US" dirty="0" smtClean="0">
                <a:solidFill>
                  <a:schemeClr val="accent1">
                    <a:lumMod val="50000"/>
                  </a:schemeClr>
                </a:solidFill>
              </a:rPr>
              <a:t>So, that why </a:t>
            </a:r>
            <a:r>
              <a:rPr lang="en-US" dirty="0" err="1" smtClean="0">
                <a:solidFill>
                  <a:schemeClr val="accent1">
                    <a:lumMod val="50000"/>
                  </a:schemeClr>
                </a:solidFill>
              </a:rPr>
              <a:t>Grafana</a:t>
            </a:r>
            <a:r>
              <a:rPr lang="en-US" dirty="0" smtClean="0">
                <a:solidFill>
                  <a:schemeClr val="accent1">
                    <a:lumMod val="50000"/>
                  </a:schemeClr>
                </a:solidFill>
              </a:rPr>
              <a:t> had been developed.</a:t>
            </a:r>
          </a:p>
        </p:txBody>
      </p:sp>
      <p:sp>
        <p:nvSpPr>
          <p:cNvPr id="9" name="TextBox 8"/>
          <p:cNvSpPr txBox="1"/>
          <p:nvPr/>
        </p:nvSpPr>
        <p:spPr>
          <a:xfrm>
            <a:off x="1237786" y="2808629"/>
            <a:ext cx="9590048" cy="923330"/>
          </a:xfrm>
          <a:prstGeom prst="rect">
            <a:avLst/>
          </a:prstGeom>
          <a:noFill/>
        </p:spPr>
        <p:txBody>
          <a:bodyPr wrap="square" rtlCol="0">
            <a:spAutoFit/>
          </a:bodyPr>
          <a:lstStyle/>
          <a:p>
            <a:r>
              <a:rPr lang="en-US" dirty="0" smtClean="0">
                <a:solidFill>
                  <a:schemeClr val="accent1">
                    <a:lumMod val="50000"/>
                  </a:schemeClr>
                </a:solidFill>
              </a:rPr>
              <a:t>Now it can use with many storage : </a:t>
            </a:r>
            <a:r>
              <a:rPr lang="en-US" dirty="0">
                <a:solidFill>
                  <a:schemeClr val="accent1">
                    <a:lumMod val="50000"/>
                  </a:schemeClr>
                </a:solidFill>
                <a:hlinkClick r:id="rId2"/>
              </a:rPr>
              <a:t>Graphite</a:t>
            </a:r>
            <a:r>
              <a:rPr lang="en-US" dirty="0">
                <a:solidFill>
                  <a:schemeClr val="accent1">
                    <a:lumMod val="50000"/>
                  </a:schemeClr>
                </a:solidFill>
              </a:rPr>
              <a:t>, </a:t>
            </a:r>
            <a:r>
              <a:rPr lang="en-US" dirty="0" err="1">
                <a:solidFill>
                  <a:schemeClr val="accent1">
                    <a:lumMod val="50000"/>
                  </a:schemeClr>
                </a:solidFill>
                <a:hlinkClick r:id="rId3"/>
              </a:rPr>
              <a:t>InfluxDB</a:t>
            </a:r>
            <a:r>
              <a:rPr lang="en-US" dirty="0">
                <a:solidFill>
                  <a:schemeClr val="accent1">
                    <a:lumMod val="50000"/>
                  </a:schemeClr>
                </a:solidFill>
              </a:rPr>
              <a:t>, </a:t>
            </a:r>
            <a:r>
              <a:rPr lang="en-US" dirty="0" err="1">
                <a:solidFill>
                  <a:schemeClr val="accent1">
                    <a:lumMod val="50000"/>
                  </a:schemeClr>
                </a:solidFill>
                <a:hlinkClick r:id="rId4"/>
              </a:rPr>
              <a:t>OpenTSDB</a:t>
            </a:r>
            <a:r>
              <a:rPr lang="en-US" dirty="0">
                <a:solidFill>
                  <a:schemeClr val="accent1">
                    <a:lumMod val="50000"/>
                  </a:schemeClr>
                </a:solidFill>
              </a:rPr>
              <a:t>, </a:t>
            </a:r>
            <a:r>
              <a:rPr lang="en-US" dirty="0">
                <a:solidFill>
                  <a:schemeClr val="accent1">
                    <a:lumMod val="50000"/>
                  </a:schemeClr>
                </a:solidFill>
                <a:hlinkClick r:id="rId5"/>
              </a:rPr>
              <a:t>Prometheus</a:t>
            </a:r>
            <a:r>
              <a:rPr lang="en-US" dirty="0">
                <a:solidFill>
                  <a:schemeClr val="accent1">
                    <a:lumMod val="50000"/>
                  </a:schemeClr>
                </a:solidFill>
              </a:rPr>
              <a:t>, </a:t>
            </a:r>
            <a:r>
              <a:rPr lang="en-US" dirty="0" err="1">
                <a:solidFill>
                  <a:schemeClr val="accent1">
                    <a:lumMod val="50000"/>
                  </a:schemeClr>
                </a:solidFill>
                <a:hlinkClick r:id="rId6"/>
              </a:rPr>
              <a:t>Elasticsearch</a:t>
            </a:r>
            <a:r>
              <a:rPr lang="en-US" dirty="0">
                <a:solidFill>
                  <a:schemeClr val="accent1">
                    <a:lumMod val="50000"/>
                  </a:schemeClr>
                </a:solidFill>
              </a:rPr>
              <a:t>, </a:t>
            </a:r>
            <a:r>
              <a:rPr lang="en-US" dirty="0" err="1">
                <a:solidFill>
                  <a:schemeClr val="accent1">
                    <a:lumMod val="50000"/>
                  </a:schemeClr>
                </a:solidFill>
                <a:hlinkClick r:id="rId7"/>
              </a:rPr>
              <a:t>CloudWatch</a:t>
            </a:r>
            <a:r>
              <a:rPr lang="en-US" dirty="0" smtClean="0">
                <a:solidFill>
                  <a:schemeClr val="accent1">
                    <a:lumMod val="50000"/>
                  </a:schemeClr>
                </a:solidFill>
              </a:rPr>
              <a:t>,</a:t>
            </a:r>
            <a:r>
              <a:rPr lang="en-US" dirty="0">
                <a:solidFill>
                  <a:schemeClr val="accent1">
                    <a:lumMod val="50000"/>
                  </a:schemeClr>
                </a:solidFill>
              </a:rPr>
              <a:t> </a:t>
            </a:r>
            <a:r>
              <a:rPr lang="en-US" dirty="0" err="1" smtClean="0">
                <a:solidFill>
                  <a:schemeClr val="accent1">
                    <a:lumMod val="50000"/>
                  </a:schemeClr>
                </a:solidFill>
                <a:hlinkClick r:id="rId8"/>
              </a:rPr>
              <a:t>KairosDB</a:t>
            </a:r>
            <a:endParaRPr lang="en-US" dirty="0">
              <a:solidFill>
                <a:schemeClr val="accent1">
                  <a:lumMod val="50000"/>
                </a:schemeClr>
              </a:solidFill>
            </a:endParaRPr>
          </a:p>
          <a:p>
            <a:r>
              <a:rPr lang="en-US" dirty="0" smtClean="0">
                <a:solidFill>
                  <a:schemeClr val="accent1">
                    <a:lumMod val="50000"/>
                  </a:schemeClr>
                </a:solidFill>
              </a:rPr>
              <a:t> </a:t>
            </a:r>
            <a:endParaRPr lang="en-US" dirty="0">
              <a:solidFill>
                <a:schemeClr val="accent1">
                  <a:lumMod val="50000"/>
                </a:schemeClr>
              </a:solidFill>
            </a:endParaRPr>
          </a:p>
        </p:txBody>
      </p:sp>
    </p:spTree>
    <p:extLst>
      <p:ext uri="{BB962C8B-B14F-4D97-AF65-F5344CB8AC3E}">
        <p14:creationId xmlns:p14="http://schemas.microsoft.com/office/powerpoint/2010/main" val="413243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632" y="0"/>
            <a:ext cx="5754624" cy="967931"/>
          </a:xfrm>
        </p:spPr>
        <p:txBody>
          <a:bodyPr>
            <a:noAutofit/>
          </a:bodyPr>
          <a:lstStyle/>
          <a:p>
            <a:pPr algn="l"/>
            <a:r>
              <a:rPr lang="en-US" sz="5400" dirty="0" smtClean="0">
                <a:solidFill>
                  <a:schemeClr val="accent1">
                    <a:lumMod val="50000"/>
                  </a:schemeClr>
                </a:solidFill>
              </a:rPr>
              <a:t>Outline</a:t>
            </a:r>
            <a:endParaRPr lang="en-US" sz="5400" dirty="0">
              <a:solidFill>
                <a:schemeClr val="accent1">
                  <a:lumMod val="50000"/>
                </a:schemeClr>
              </a:solidFill>
            </a:endParaRPr>
          </a:p>
        </p:txBody>
      </p:sp>
      <p:sp>
        <p:nvSpPr>
          <p:cNvPr id="4" name="Rectangle 3"/>
          <p:cNvSpPr/>
          <p:nvPr/>
        </p:nvSpPr>
        <p:spPr>
          <a:xfrm>
            <a:off x="1436915" y="1373888"/>
            <a:ext cx="6096000" cy="461665"/>
          </a:xfrm>
          <a:prstGeom prst="rect">
            <a:avLst/>
          </a:prstGeom>
        </p:spPr>
        <p:txBody>
          <a:bodyPr>
            <a:spAutoFit/>
          </a:bodyPr>
          <a:lstStyle/>
          <a:p>
            <a:pPr lvl="0">
              <a:defRPr/>
            </a:pPr>
            <a:r>
              <a:rPr lang="en-US" sz="2400" dirty="0" smtClean="0">
                <a:solidFill>
                  <a:schemeClr val="accent1">
                    <a:lumMod val="50000"/>
                  </a:schemeClr>
                </a:solidFill>
              </a:rPr>
              <a:t>Why </a:t>
            </a:r>
            <a:r>
              <a:rPr lang="en-US" sz="2400" dirty="0" err="1" smtClean="0">
                <a:solidFill>
                  <a:schemeClr val="accent1">
                    <a:lumMod val="50000"/>
                  </a:schemeClr>
                </a:solidFill>
              </a:rPr>
              <a:t>Grafana</a:t>
            </a:r>
            <a:r>
              <a:rPr lang="en-US" sz="2400" dirty="0" smtClean="0">
                <a:solidFill>
                  <a:schemeClr val="accent1">
                    <a:lumMod val="50000"/>
                  </a:schemeClr>
                </a:solidFill>
              </a:rPr>
              <a:t> ?</a:t>
            </a:r>
            <a:endParaRPr lang="en-US" sz="2400" dirty="0">
              <a:solidFill>
                <a:schemeClr val="accent1">
                  <a:lumMod val="50000"/>
                </a:schemeClr>
              </a:solidFill>
            </a:endParaRPr>
          </a:p>
        </p:txBody>
      </p:sp>
      <p:sp>
        <p:nvSpPr>
          <p:cNvPr id="8" name="Rectangle 7"/>
          <p:cNvSpPr/>
          <p:nvPr/>
        </p:nvSpPr>
        <p:spPr>
          <a:xfrm>
            <a:off x="1436915" y="2432986"/>
            <a:ext cx="6096000" cy="461665"/>
          </a:xfrm>
          <a:prstGeom prst="rect">
            <a:avLst/>
          </a:prstGeom>
        </p:spPr>
        <p:txBody>
          <a:bodyPr>
            <a:spAutoFit/>
          </a:bodyPr>
          <a:lstStyle/>
          <a:p>
            <a:pPr lvl="0">
              <a:defRPr/>
            </a:pPr>
            <a:r>
              <a:rPr lang="en-US" sz="2400" dirty="0" smtClean="0">
                <a:solidFill>
                  <a:schemeClr val="accent1">
                    <a:lumMod val="50000"/>
                  </a:schemeClr>
                </a:solidFill>
              </a:rPr>
              <a:t>Introduction to Monitoring</a:t>
            </a:r>
            <a:endParaRPr lang="en-US" sz="2400" dirty="0">
              <a:solidFill>
                <a:schemeClr val="accent1">
                  <a:lumMod val="50000"/>
                </a:schemeClr>
              </a:solidFill>
            </a:endParaRPr>
          </a:p>
        </p:txBody>
      </p:sp>
      <p:cxnSp>
        <p:nvCxnSpPr>
          <p:cNvPr id="9" name="Straight Connector 8"/>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36915" y="3492084"/>
            <a:ext cx="6096000" cy="461665"/>
          </a:xfrm>
          <a:prstGeom prst="rect">
            <a:avLst/>
          </a:prstGeom>
        </p:spPr>
        <p:txBody>
          <a:bodyPr>
            <a:spAutoFit/>
          </a:bodyPr>
          <a:lstStyle/>
          <a:p>
            <a:pPr lvl="0">
              <a:defRPr/>
            </a:pPr>
            <a:r>
              <a:rPr lang="en-US" sz="2400" dirty="0" smtClean="0">
                <a:solidFill>
                  <a:schemeClr val="accent1">
                    <a:lumMod val="50000"/>
                  </a:schemeClr>
                </a:solidFill>
              </a:rPr>
              <a:t>What is Graphite &amp; </a:t>
            </a:r>
            <a:r>
              <a:rPr lang="en-US" sz="2400" dirty="0" err="1" smtClean="0">
                <a:solidFill>
                  <a:schemeClr val="accent1">
                    <a:lumMod val="50000"/>
                  </a:schemeClr>
                </a:solidFill>
              </a:rPr>
              <a:t>Grafana</a:t>
            </a:r>
            <a:endParaRPr lang="en-US" sz="2400" dirty="0">
              <a:solidFill>
                <a:schemeClr val="accent1">
                  <a:lumMod val="50000"/>
                </a:schemeClr>
              </a:solidFill>
            </a:endParaRPr>
          </a:p>
        </p:txBody>
      </p:sp>
    </p:spTree>
    <p:extLst>
      <p:ext uri="{BB962C8B-B14F-4D97-AF65-F5344CB8AC3E}">
        <p14:creationId xmlns:p14="http://schemas.microsoft.com/office/powerpoint/2010/main" val="362085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7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9216" y="3565519"/>
            <a:ext cx="5669280" cy="876490"/>
          </a:xfrm>
        </p:spPr>
        <p:txBody>
          <a:bodyPr>
            <a:normAutofit fontScale="90000"/>
          </a:bodyPr>
          <a:lstStyle/>
          <a:p>
            <a:r>
              <a:rPr lang="en-US" dirty="0" smtClean="0">
                <a:solidFill>
                  <a:schemeClr val="accent1">
                    <a:lumMod val="50000"/>
                  </a:schemeClr>
                </a:solidFill>
              </a:rPr>
              <a:t>Thanks you</a:t>
            </a:r>
            <a:endParaRPr lang="en-US" dirty="0">
              <a:solidFill>
                <a:schemeClr val="accent1">
                  <a:lumMod val="50000"/>
                </a:schemeClr>
              </a:solidFill>
            </a:endParaRPr>
          </a:p>
        </p:txBody>
      </p:sp>
      <p:sp>
        <p:nvSpPr>
          <p:cNvPr id="4" name="Title 1"/>
          <p:cNvSpPr txBox="1">
            <a:spLocks/>
          </p:cNvSpPr>
          <p:nvPr/>
        </p:nvSpPr>
        <p:spPr>
          <a:xfrm>
            <a:off x="3359216" y="2689029"/>
            <a:ext cx="5669280" cy="87649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solidFill>
                  <a:schemeClr val="accent1">
                    <a:lumMod val="50000"/>
                  </a:schemeClr>
                </a:solidFill>
              </a:rPr>
              <a:t>Q &amp; A</a:t>
            </a:r>
            <a:endParaRPr lang="en-US" dirty="0">
              <a:solidFill>
                <a:schemeClr val="accent1">
                  <a:lumMod val="50000"/>
                </a:schemeClr>
              </a:solidFill>
            </a:endParaRPr>
          </a:p>
        </p:txBody>
      </p:sp>
      <p:cxnSp>
        <p:nvCxnSpPr>
          <p:cNvPr id="5" name="Straight Connector 4"/>
          <p:cNvCxnSpPr/>
          <p:nvPr/>
        </p:nvCxnSpPr>
        <p:spPr>
          <a:xfrm>
            <a:off x="1799423" y="3565519"/>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101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756" y="0"/>
            <a:ext cx="5754624" cy="967931"/>
          </a:xfrm>
        </p:spPr>
        <p:txBody>
          <a:bodyPr>
            <a:noAutofit/>
          </a:bodyPr>
          <a:lstStyle/>
          <a:p>
            <a:pPr algn="l"/>
            <a:r>
              <a:rPr lang="en-US" sz="5400" dirty="0" smtClean="0">
                <a:solidFill>
                  <a:schemeClr val="accent1">
                    <a:lumMod val="50000"/>
                  </a:schemeClr>
                </a:solidFill>
              </a:rPr>
              <a:t>Why </a:t>
            </a:r>
            <a:r>
              <a:rPr lang="en-US" sz="5400" dirty="0" err="1" smtClean="0">
                <a:solidFill>
                  <a:schemeClr val="accent1">
                    <a:lumMod val="50000"/>
                  </a:schemeClr>
                </a:solidFill>
              </a:rPr>
              <a:t>Grafana</a:t>
            </a:r>
            <a:r>
              <a:rPr lang="en-US" sz="5400" dirty="0" smtClean="0">
                <a:solidFill>
                  <a:schemeClr val="accent1">
                    <a:lumMod val="50000"/>
                  </a:schemeClr>
                </a:solidFill>
              </a:rPr>
              <a:t> </a:t>
            </a:r>
            <a:endParaRPr lang="en-US" sz="5400" dirty="0">
              <a:solidFill>
                <a:schemeClr val="accent1">
                  <a:lumMod val="50000"/>
                </a:schemeClr>
              </a:solidFill>
            </a:endParaRPr>
          </a:p>
        </p:txBody>
      </p:sp>
      <p:cxnSp>
        <p:nvCxnSpPr>
          <p:cNvPr id="9" name="Straight Connector 8"/>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211281" y="4632319"/>
            <a:ext cx="1277593" cy="1015663"/>
            <a:chOff x="1211281" y="4632319"/>
            <a:chExt cx="1277593" cy="1015663"/>
          </a:xfrm>
        </p:grpSpPr>
        <p:grpSp>
          <p:nvGrpSpPr>
            <p:cNvPr id="50" name="Group 49"/>
            <p:cNvGrpSpPr/>
            <p:nvPr/>
          </p:nvGrpSpPr>
          <p:grpSpPr>
            <a:xfrm>
              <a:off x="1211281" y="4738254"/>
              <a:ext cx="813464" cy="855022"/>
              <a:chOff x="1128154" y="4678877"/>
              <a:chExt cx="1140034" cy="1235032"/>
            </a:xfrm>
            <a:solidFill>
              <a:srgbClr val="92D050"/>
            </a:solidFill>
          </p:grpSpPr>
          <p:sp>
            <p:nvSpPr>
              <p:cNvPr id="51" name="Oval 50"/>
              <p:cNvSpPr/>
              <p:nvPr/>
            </p:nvSpPr>
            <p:spPr>
              <a:xfrm>
                <a:off x="1508166" y="5118265"/>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888177" y="5343894"/>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508165" y="5533899"/>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888177" y="4928260"/>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128154" y="4928259"/>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128154" y="5343894"/>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508164" y="4678877"/>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1289462" y="4632319"/>
              <a:ext cx="1199412" cy="1015663"/>
            </a:xfrm>
            <a:prstGeom prst="rect">
              <a:avLst/>
            </a:prstGeom>
            <a:noFill/>
          </p:spPr>
          <p:txBody>
            <a:bodyPr wrap="square" rtlCol="0">
              <a:spAutoFit/>
            </a:bodyPr>
            <a:lstStyle/>
            <a:p>
              <a:r>
                <a:rPr lang="en-US" sz="6000" b="1" dirty="0" smtClean="0"/>
                <a:t>A</a:t>
              </a:r>
              <a:endParaRPr lang="en-US" sz="6000" b="1" dirty="0"/>
            </a:p>
          </p:txBody>
        </p:sp>
      </p:grpSp>
      <p:sp>
        <p:nvSpPr>
          <p:cNvPr id="87" name="TextBox 86"/>
          <p:cNvSpPr txBox="1"/>
          <p:nvPr/>
        </p:nvSpPr>
        <p:spPr>
          <a:xfrm>
            <a:off x="2256810" y="4940414"/>
            <a:ext cx="1199412" cy="461665"/>
          </a:xfrm>
          <a:prstGeom prst="rect">
            <a:avLst/>
          </a:prstGeom>
          <a:noFill/>
          <a:ln>
            <a:solidFill>
              <a:srgbClr val="0070C0"/>
            </a:solidFill>
          </a:ln>
        </p:spPr>
        <p:txBody>
          <a:bodyPr wrap="square" rtlCol="0">
            <a:spAutoFit/>
          </a:bodyPr>
          <a:lstStyle/>
          <a:p>
            <a:r>
              <a:rPr lang="en-US" sz="2400" dirty="0" smtClean="0"/>
              <a:t>Tool A</a:t>
            </a:r>
            <a:endParaRPr lang="en-US" sz="2400" dirty="0"/>
          </a:p>
        </p:txBody>
      </p:sp>
      <p:sp>
        <p:nvSpPr>
          <p:cNvPr id="88" name="TextBox 87"/>
          <p:cNvSpPr txBox="1"/>
          <p:nvPr/>
        </p:nvSpPr>
        <p:spPr>
          <a:xfrm>
            <a:off x="4812945" y="1987139"/>
            <a:ext cx="1199412" cy="461665"/>
          </a:xfrm>
          <a:prstGeom prst="rect">
            <a:avLst/>
          </a:prstGeom>
          <a:noFill/>
          <a:ln>
            <a:solidFill>
              <a:srgbClr val="0070C0"/>
            </a:solidFill>
          </a:ln>
        </p:spPr>
        <p:txBody>
          <a:bodyPr wrap="square" rtlCol="0">
            <a:spAutoFit/>
          </a:bodyPr>
          <a:lstStyle/>
          <a:p>
            <a:r>
              <a:rPr lang="en-US" sz="2400" dirty="0" smtClean="0"/>
              <a:t>Tool B</a:t>
            </a:r>
            <a:endParaRPr lang="en-US" sz="2400" dirty="0"/>
          </a:p>
        </p:txBody>
      </p:sp>
      <p:grpSp>
        <p:nvGrpSpPr>
          <p:cNvPr id="105" name="Group 104"/>
          <p:cNvGrpSpPr/>
          <p:nvPr/>
        </p:nvGrpSpPr>
        <p:grpSpPr>
          <a:xfrm>
            <a:off x="3811977" y="1710139"/>
            <a:ext cx="1329518" cy="1015663"/>
            <a:chOff x="3811977" y="1710139"/>
            <a:chExt cx="1329518" cy="1015663"/>
          </a:xfrm>
        </p:grpSpPr>
        <p:grpSp>
          <p:nvGrpSpPr>
            <p:cNvPr id="62" name="Group 61"/>
            <p:cNvGrpSpPr/>
            <p:nvPr/>
          </p:nvGrpSpPr>
          <p:grpSpPr>
            <a:xfrm>
              <a:off x="3811977" y="1795946"/>
              <a:ext cx="813464" cy="855022"/>
              <a:chOff x="1128154" y="4678877"/>
              <a:chExt cx="1140034" cy="1235032"/>
            </a:xfrm>
            <a:solidFill>
              <a:srgbClr val="92D050"/>
            </a:solidFill>
          </p:grpSpPr>
          <p:sp>
            <p:nvSpPr>
              <p:cNvPr id="63" name="Oval 62"/>
              <p:cNvSpPr/>
              <p:nvPr/>
            </p:nvSpPr>
            <p:spPr>
              <a:xfrm>
                <a:off x="1508166" y="5118265"/>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888177" y="5343894"/>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508165" y="5533899"/>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888177" y="4928260"/>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128154" y="4928259"/>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128154" y="5343894"/>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508164" y="4678877"/>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p:cNvSpPr txBox="1"/>
            <p:nvPr/>
          </p:nvSpPr>
          <p:spPr>
            <a:xfrm>
              <a:off x="3942083" y="1710139"/>
              <a:ext cx="1199412" cy="1015663"/>
            </a:xfrm>
            <a:prstGeom prst="rect">
              <a:avLst/>
            </a:prstGeom>
            <a:noFill/>
          </p:spPr>
          <p:txBody>
            <a:bodyPr wrap="square" rtlCol="0">
              <a:spAutoFit/>
            </a:bodyPr>
            <a:lstStyle/>
            <a:p>
              <a:r>
                <a:rPr lang="en-US" sz="6000" b="1" dirty="0"/>
                <a:t>B</a:t>
              </a:r>
              <a:endParaRPr lang="en-US" sz="6000" b="1" dirty="0"/>
            </a:p>
          </p:txBody>
        </p:sp>
      </p:grpSp>
      <p:grpSp>
        <p:nvGrpSpPr>
          <p:cNvPr id="106" name="Group 105"/>
          <p:cNvGrpSpPr/>
          <p:nvPr/>
        </p:nvGrpSpPr>
        <p:grpSpPr>
          <a:xfrm>
            <a:off x="6398681" y="4547835"/>
            <a:ext cx="2284032" cy="1015663"/>
            <a:chOff x="6398681" y="4547835"/>
            <a:chExt cx="2284032" cy="1015663"/>
          </a:xfrm>
        </p:grpSpPr>
        <p:grpSp>
          <p:nvGrpSpPr>
            <p:cNvPr id="70" name="Group 69"/>
            <p:cNvGrpSpPr/>
            <p:nvPr/>
          </p:nvGrpSpPr>
          <p:grpSpPr>
            <a:xfrm>
              <a:off x="6398681" y="4619935"/>
              <a:ext cx="813464" cy="855022"/>
              <a:chOff x="1128154" y="4678877"/>
              <a:chExt cx="1140034" cy="1235032"/>
            </a:xfrm>
            <a:solidFill>
              <a:srgbClr val="92D050"/>
            </a:solidFill>
          </p:grpSpPr>
          <p:sp>
            <p:nvSpPr>
              <p:cNvPr id="71" name="Oval 70"/>
              <p:cNvSpPr/>
              <p:nvPr/>
            </p:nvSpPr>
            <p:spPr>
              <a:xfrm>
                <a:off x="1508166" y="5118265"/>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888177" y="5343894"/>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508165" y="5533899"/>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888177" y="4928260"/>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128154" y="4928259"/>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128154" y="5343894"/>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508164" y="4678877"/>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p:cNvSpPr txBox="1"/>
            <p:nvPr/>
          </p:nvSpPr>
          <p:spPr>
            <a:xfrm>
              <a:off x="7483301" y="4910903"/>
              <a:ext cx="1199412" cy="461665"/>
            </a:xfrm>
            <a:prstGeom prst="rect">
              <a:avLst/>
            </a:prstGeom>
            <a:noFill/>
            <a:ln>
              <a:solidFill>
                <a:srgbClr val="0070C0"/>
              </a:solidFill>
            </a:ln>
          </p:spPr>
          <p:txBody>
            <a:bodyPr wrap="square" rtlCol="0">
              <a:spAutoFit/>
            </a:bodyPr>
            <a:lstStyle/>
            <a:p>
              <a:r>
                <a:rPr lang="en-US" sz="2400" dirty="0" smtClean="0"/>
                <a:t>Tool C</a:t>
              </a:r>
              <a:endParaRPr lang="en-US" sz="2400" dirty="0"/>
            </a:p>
          </p:txBody>
        </p:sp>
        <p:sp>
          <p:nvSpPr>
            <p:cNvPr id="93" name="TextBox 92"/>
            <p:cNvSpPr txBox="1"/>
            <p:nvPr/>
          </p:nvSpPr>
          <p:spPr>
            <a:xfrm>
              <a:off x="6476862" y="4547835"/>
              <a:ext cx="1199412" cy="1015663"/>
            </a:xfrm>
            <a:prstGeom prst="rect">
              <a:avLst/>
            </a:prstGeom>
            <a:noFill/>
          </p:spPr>
          <p:txBody>
            <a:bodyPr wrap="square" rtlCol="0">
              <a:spAutoFit/>
            </a:bodyPr>
            <a:lstStyle/>
            <a:p>
              <a:r>
                <a:rPr lang="en-US" sz="6000" b="1" dirty="0" smtClean="0"/>
                <a:t>C</a:t>
              </a:r>
              <a:endParaRPr lang="en-US" sz="6000" b="1" dirty="0"/>
            </a:p>
          </p:txBody>
        </p:sp>
      </p:grpSp>
      <p:grpSp>
        <p:nvGrpSpPr>
          <p:cNvPr id="107" name="Group 106"/>
          <p:cNvGrpSpPr/>
          <p:nvPr/>
        </p:nvGrpSpPr>
        <p:grpSpPr>
          <a:xfrm>
            <a:off x="9339934" y="1710139"/>
            <a:ext cx="2187254" cy="1015663"/>
            <a:chOff x="9339934" y="1710139"/>
            <a:chExt cx="2187254" cy="1015663"/>
          </a:xfrm>
        </p:grpSpPr>
        <p:grpSp>
          <p:nvGrpSpPr>
            <p:cNvPr id="78" name="Group 77"/>
            <p:cNvGrpSpPr/>
            <p:nvPr/>
          </p:nvGrpSpPr>
          <p:grpSpPr>
            <a:xfrm>
              <a:off x="9339934" y="1771916"/>
              <a:ext cx="813464" cy="855022"/>
              <a:chOff x="1128154" y="4678877"/>
              <a:chExt cx="1140034" cy="1235032"/>
            </a:xfrm>
            <a:solidFill>
              <a:srgbClr val="92D050"/>
            </a:solidFill>
          </p:grpSpPr>
          <p:sp>
            <p:nvSpPr>
              <p:cNvPr id="79" name="Oval 78"/>
              <p:cNvSpPr/>
              <p:nvPr/>
            </p:nvSpPr>
            <p:spPr>
              <a:xfrm>
                <a:off x="1508166" y="5118265"/>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888177" y="5343894"/>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508165" y="5533899"/>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888177" y="4928260"/>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128154" y="4928259"/>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128154" y="5343894"/>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508164" y="4678877"/>
                <a:ext cx="380011" cy="3800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TextBox 89"/>
            <p:cNvSpPr txBox="1"/>
            <p:nvPr/>
          </p:nvSpPr>
          <p:spPr>
            <a:xfrm>
              <a:off x="10327776" y="2033731"/>
              <a:ext cx="1199412" cy="461665"/>
            </a:xfrm>
            <a:prstGeom prst="rect">
              <a:avLst/>
            </a:prstGeom>
            <a:noFill/>
            <a:ln>
              <a:solidFill>
                <a:srgbClr val="0070C0"/>
              </a:solidFill>
            </a:ln>
          </p:spPr>
          <p:txBody>
            <a:bodyPr wrap="square" rtlCol="0">
              <a:spAutoFit/>
            </a:bodyPr>
            <a:lstStyle/>
            <a:p>
              <a:r>
                <a:rPr lang="en-US" sz="2400" dirty="0" smtClean="0"/>
                <a:t>Tool D</a:t>
              </a:r>
              <a:endParaRPr lang="en-US" sz="2400" dirty="0"/>
            </a:p>
          </p:txBody>
        </p:sp>
        <p:sp>
          <p:nvSpPr>
            <p:cNvPr id="94" name="TextBox 93"/>
            <p:cNvSpPr txBox="1"/>
            <p:nvPr/>
          </p:nvSpPr>
          <p:spPr>
            <a:xfrm>
              <a:off x="9470042" y="1710139"/>
              <a:ext cx="1199412" cy="1015663"/>
            </a:xfrm>
            <a:prstGeom prst="rect">
              <a:avLst/>
            </a:prstGeom>
            <a:noFill/>
          </p:spPr>
          <p:txBody>
            <a:bodyPr wrap="square" rtlCol="0">
              <a:spAutoFit/>
            </a:bodyPr>
            <a:lstStyle/>
            <a:p>
              <a:r>
                <a:rPr lang="en-US" sz="6000" b="1" dirty="0" smtClean="0"/>
                <a:t>D</a:t>
              </a:r>
              <a:endParaRPr lang="en-US" sz="6000" b="1" dirty="0"/>
            </a:p>
          </p:txBody>
        </p:sp>
      </p:grpSp>
      <p:cxnSp>
        <p:nvCxnSpPr>
          <p:cNvPr id="97" name="Curved Connector 96"/>
          <p:cNvCxnSpPr>
            <a:stCxn id="58" idx="0"/>
            <a:endCxn id="88" idx="2"/>
          </p:cNvCxnSpPr>
          <p:nvPr/>
        </p:nvCxnSpPr>
        <p:spPr>
          <a:xfrm rot="5400000" flipH="1" flipV="1">
            <a:off x="2559152" y="1778821"/>
            <a:ext cx="2183515" cy="3523483"/>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8" name="Curved Connector 97"/>
          <p:cNvCxnSpPr>
            <a:endCxn id="90" idx="2"/>
          </p:cNvCxnSpPr>
          <p:nvPr/>
        </p:nvCxnSpPr>
        <p:spPr>
          <a:xfrm flipV="1">
            <a:off x="2041568" y="2495396"/>
            <a:ext cx="8885914" cy="2289325"/>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urved Connector 99"/>
          <p:cNvCxnSpPr>
            <a:stCxn id="58" idx="2"/>
            <a:endCxn id="89" idx="2"/>
          </p:cNvCxnSpPr>
          <p:nvPr/>
        </p:nvCxnSpPr>
        <p:spPr>
          <a:xfrm rot="5400000" flipH="1" flipV="1">
            <a:off x="4848380" y="2413355"/>
            <a:ext cx="275414" cy="6193839"/>
          </a:xfrm>
          <a:prstGeom prst="curvedConnector3">
            <a:avLst>
              <a:gd name="adj1" fmla="val -8300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7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25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25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250"/>
                                        <p:tgtEl>
                                          <p:spTgt spid="1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25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barn(inVertical)">
                                      <p:cBhvr>
                                        <p:cTn id="27" dur="250"/>
                                        <p:tgtEl>
                                          <p:spTgt spid="10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barn(inVertical)">
                                      <p:cBhvr>
                                        <p:cTn id="32" dur="250"/>
                                        <p:tgtEl>
                                          <p:spTgt spid="1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250"/>
                                        <p:tgtEl>
                                          <p:spTgt spid="9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250"/>
                                        <p:tgtEl>
                                          <p:spTgt spid="9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fade">
                                      <p:cBhvr>
                                        <p:cTn id="47" dur="25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756" y="0"/>
            <a:ext cx="5754624" cy="967931"/>
          </a:xfrm>
        </p:spPr>
        <p:txBody>
          <a:bodyPr>
            <a:noAutofit/>
          </a:bodyPr>
          <a:lstStyle/>
          <a:p>
            <a:pPr algn="l"/>
            <a:r>
              <a:rPr lang="en-US" sz="5400" dirty="0" smtClean="0">
                <a:solidFill>
                  <a:schemeClr val="accent1">
                    <a:lumMod val="50000"/>
                  </a:schemeClr>
                </a:solidFill>
              </a:rPr>
              <a:t>Why </a:t>
            </a:r>
            <a:r>
              <a:rPr lang="en-US" sz="5400" dirty="0" err="1" smtClean="0">
                <a:solidFill>
                  <a:schemeClr val="accent1">
                    <a:lumMod val="50000"/>
                  </a:schemeClr>
                </a:solidFill>
              </a:rPr>
              <a:t>Grafana</a:t>
            </a:r>
            <a:r>
              <a:rPr lang="en-US" sz="5400" dirty="0" smtClean="0">
                <a:solidFill>
                  <a:schemeClr val="accent1">
                    <a:lumMod val="50000"/>
                  </a:schemeClr>
                </a:solidFill>
              </a:rPr>
              <a:t> </a:t>
            </a:r>
            <a:endParaRPr lang="en-US" sz="5400" dirty="0">
              <a:solidFill>
                <a:schemeClr val="accent1">
                  <a:lumMod val="50000"/>
                </a:schemeClr>
              </a:solidFill>
            </a:endParaRPr>
          </a:p>
        </p:txBody>
      </p:sp>
      <p:cxnSp>
        <p:nvCxnSpPr>
          <p:cNvPr id="9" name="Straight Connector 8"/>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76" idx="1"/>
          </p:cNvCxnSpPr>
          <p:nvPr/>
        </p:nvCxnSpPr>
        <p:spPr>
          <a:xfrm flipV="1">
            <a:off x="1618011" y="2706777"/>
            <a:ext cx="8245444" cy="312798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75" name="Straight Arrow Connector 74"/>
          <p:cNvCxnSpPr/>
          <p:nvPr/>
        </p:nvCxnSpPr>
        <p:spPr>
          <a:xfrm flipV="1">
            <a:off x="4760025" y="2992583"/>
            <a:ext cx="5103430" cy="283149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nvGrpSpPr>
          <p:cNvPr id="123" name="Group 122"/>
          <p:cNvGrpSpPr/>
          <p:nvPr/>
        </p:nvGrpSpPr>
        <p:grpSpPr>
          <a:xfrm>
            <a:off x="9646793" y="1585359"/>
            <a:ext cx="1667944" cy="1811744"/>
            <a:chOff x="9646793" y="1585359"/>
            <a:chExt cx="1667944" cy="1811744"/>
          </a:xfrm>
        </p:grpSpPr>
        <p:pic>
          <p:nvPicPr>
            <p:cNvPr id="76" name="Picture 75"/>
            <p:cNvPicPr>
              <a:picLocks noChangeAspect="1"/>
            </p:cNvPicPr>
            <p:nvPr/>
          </p:nvPicPr>
          <p:blipFill>
            <a:blip r:embed="rId3"/>
            <a:stretch>
              <a:fillRect/>
            </a:stretch>
          </p:blipFill>
          <p:spPr>
            <a:xfrm>
              <a:off x="9863455" y="2016451"/>
              <a:ext cx="1234621" cy="1380652"/>
            </a:xfrm>
            <a:prstGeom prst="rect">
              <a:avLst/>
            </a:prstGeom>
          </p:spPr>
        </p:pic>
        <p:pic>
          <p:nvPicPr>
            <p:cNvPr id="74" name="Picture 73"/>
            <p:cNvPicPr>
              <a:picLocks noChangeAspect="1"/>
            </p:cNvPicPr>
            <p:nvPr/>
          </p:nvPicPr>
          <p:blipFill>
            <a:blip r:embed="rId4"/>
            <a:stretch>
              <a:fillRect/>
            </a:stretch>
          </p:blipFill>
          <p:spPr>
            <a:xfrm>
              <a:off x="9646793" y="1585359"/>
              <a:ext cx="1667944" cy="599099"/>
            </a:xfrm>
            <a:prstGeom prst="rect">
              <a:avLst/>
            </a:prstGeom>
          </p:spPr>
        </p:pic>
      </p:grpSp>
      <p:cxnSp>
        <p:nvCxnSpPr>
          <p:cNvPr id="77" name="Straight Arrow Connector 76"/>
          <p:cNvCxnSpPr/>
          <p:nvPr/>
        </p:nvCxnSpPr>
        <p:spPr>
          <a:xfrm flipV="1">
            <a:off x="7902037" y="3289467"/>
            <a:ext cx="2068783" cy="254529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80" name="Straight Arrow Connector 79"/>
          <p:cNvCxnSpPr>
            <a:endCxn id="76" idx="2"/>
          </p:cNvCxnSpPr>
          <p:nvPr/>
        </p:nvCxnSpPr>
        <p:spPr>
          <a:xfrm flipH="1" flipV="1">
            <a:off x="10480766" y="3397103"/>
            <a:ext cx="156549" cy="245164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84" name="Picture 83"/>
          <p:cNvPicPr>
            <a:picLocks noChangeAspect="1"/>
          </p:cNvPicPr>
          <p:nvPr/>
        </p:nvPicPr>
        <p:blipFill>
          <a:blip r:embed="rId5"/>
          <a:stretch>
            <a:fillRect/>
          </a:stretch>
        </p:blipFill>
        <p:spPr>
          <a:xfrm>
            <a:off x="5130996" y="1998714"/>
            <a:ext cx="1663786" cy="1416123"/>
          </a:xfrm>
          <a:prstGeom prst="rect">
            <a:avLst/>
          </a:prstGeom>
        </p:spPr>
      </p:pic>
      <p:cxnSp>
        <p:nvCxnSpPr>
          <p:cNvPr id="97" name="Straight Arrow Connector 96"/>
          <p:cNvCxnSpPr>
            <a:stCxn id="76" idx="1"/>
            <a:endCxn id="84" idx="3"/>
          </p:cNvCxnSpPr>
          <p:nvPr/>
        </p:nvCxnSpPr>
        <p:spPr>
          <a:xfrm flipH="1" flipV="1">
            <a:off x="6794782" y="2706776"/>
            <a:ext cx="3068673" cy="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2335904" y="3396192"/>
            <a:ext cx="2830855" cy="1888327"/>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cxnSp>
        <p:nvCxnSpPr>
          <p:cNvPr id="106" name="Straight Arrow Connector 105"/>
          <p:cNvCxnSpPr/>
          <p:nvPr/>
        </p:nvCxnSpPr>
        <p:spPr>
          <a:xfrm flipH="1">
            <a:off x="4876798" y="3455945"/>
            <a:ext cx="882791" cy="1932401"/>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cxnSp>
        <p:nvCxnSpPr>
          <p:cNvPr id="109" name="Straight Arrow Connector 108"/>
          <p:cNvCxnSpPr/>
          <p:nvPr/>
        </p:nvCxnSpPr>
        <p:spPr>
          <a:xfrm>
            <a:off x="6446326" y="3442130"/>
            <a:ext cx="1436486" cy="2077759"/>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cxnSp>
        <p:nvCxnSpPr>
          <p:cNvPr id="111" name="Straight Arrow Connector 110"/>
          <p:cNvCxnSpPr>
            <a:endCxn id="67" idx="0"/>
          </p:cNvCxnSpPr>
          <p:nvPr/>
        </p:nvCxnSpPr>
        <p:spPr>
          <a:xfrm>
            <a:off x="6784301" y="2975860"/>
            <a:ext cx="3853015" cy="2749564"/>
          </a:xfrm>
          <a:prstGeom prst="straightConnector1">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grpSp>
        <p:nvGrpSpPr>
          <p:cNvPr id="119" name="Group 118"/>
          <p:cNvGrpSpPr/>
          <p:nvPr/>
        </p:nvGrpSpPr>
        <p:grpSpPr>
          <a:xfrm>
            <a:off x="1211280" y="5316249"/>
            <a:ext cx="1273234" cy="1015663"/>
            <a:chOff x="1211280" y="5316249"/>
            <a:chExt cx="1273234" cy="1015663"/>
          </a:xfrm>
        </p:grpSpPr>
        <p:grpSp>
          <p:nvGrpSpPr>
            <p:cNvPr id="5" name="Group 4"/>
            <p:cNvGrpSpPr/>
            <p:nvPr/>
          </p:nvGrpSpPr>
          <p:grpSpPr>
            <a:xfrm>
              <a:off x="1211280" y="5391087"/>
              <a:ext cx="813464" cy="855022"/>
              <a:chOff x="1128154" y="4678877"/>
              <a:chExt cx="1140034" cy="1235032"/>
            </a:xfrm>
          </p:grpSpPr>
          <p:sp>
            <p:nvSpPr>
              <p:cNvPr id="3" name="Oval 2"/>
              <p:cNvSpPr/>
              <p:nvPr/>
            </p:nvSpPr>
            <p:spPr>
              <a:xfrm>
                <a:off x="1508166" y="5118265"/>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888177" y="5343894"/>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08165" y="5533899"/>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888177" y="4928260"/>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28154" y="4928259"/>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128154" y="5343894"/>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508164" y="4678877"/>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TextBox 114"/>
            <p:cNvSpPr txBox="1"/>
            <p:nvPr/>
          </p:nvSpPr>
          <p:spPr>
            <a:xfrm>
              <a:off x="1285102" y="5316249"/>
              <a:ext cx="1199412" cy="1015663"/>
            </a:xfrm>
            <a:prstGeom prst="rect">
              <a:avLst/>
            </a:prstGeom>
            <a:noFill/>
          </p:spPr>
          <p:txBody>
            <a:bodyPr wrap="square" rtlCol="0">
              <a:spAutoFit/>
            </a:bodyPr>
            <a:lstStyle/>
            <a:p>
              <a:r>
                <a:rPr lang="en-US" sz="6000" b="1" dirty="0" smtClean="0"/>
                <a:t>A</a:t>
              </a:r>
              <a:endParaRPr lang="en-US" sz="6000" b="1" dirty="0"/>
            </a:p>
          </p:txBody>
        </p:sp>
      </p:grpSp>
      <p:grpSp>
        <p:nvGrpSpPr>
          <p:cNvPr id="120" name="Group 119"/>
          <p:cNvGrpSpPr/>
          <p:nvPr/>
        </p:nvGrpSpPr>
        <p:grpSpPr>
          <a:xfrm>
            <a:off x="4353294" y="5316249"/>
            <a:ext cx="1324339" cy="1015663"/>
            <a:chOff x="4353294" y="5316249"/>
            <a:chExt cx="1324339" cy="1015663"/>
          </a:xfrm>
        </p:grpSpPr>
        <p:grpSp>
          <p:nvGrpSpPr>
            <p:cNvPr id="50" name="Group 49"/>
            <p:cNvGrpSpPr/>
            <p:nvPr/>
          </p:nvGrpSpPr>
          <p:grpSpPr>
            <a:xfrm>
              <a:off x="4353294" y="5388347"/>
              <a:ext cx="813464" cy="855022"/>
              <a:chOff x="1128154" y="4678877"/>
              <a:chExt cx="1140034" cy="1235032"/>
            </a:xfrm>
          </p:grpSpPr>
          <p:sp>
            <p:nvSpPr>
              <p:cNvPr id="51" name="Oval 50"/>
              <p:cNvSpPr/>
              <p:nvPr/>
            </p:nvSpPr>
            <p:spPr>
              <a:xfrm>
                <a:off x="1508166" y="5118265"/>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888177" y="5343894"/>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508165" y="5533899"/>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888177" y="4928260"/>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128154" y="4928259"/>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128154" y="5343894"/>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508164" y="4678877"/>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TextBox 115"/>
            <p:cNvSpPr txBox="1"/>
            <p:nvPr/>
          </p:nvSpPr>
          <p:spPr>
            <a:xfrm>
              <a:off x="4478221" y="5316249"/>
              <a:ext cx="1199412" cy="1015663"/>
            </a:xfrm>
            <a:prstGeom prst="rect">
              <a:avLst/>
            </a:prstGeom>
            <a:noFill/>
          </p:spPr>
          <p:txBody>
            <a:bodyPr wrap="square" rtlCol="0">
              <a:spAutoFit/>
            </a:bodyPr>
            <a:lstStyle/>
            <a:p>
              <a:r>
                <a:rPr lang="en-US" sz="6000" b="1" dirty="0"/>
                <a:t>B</a:t>
              </a:r>
              <a:endParaRPr lang="en-US" sz="6000" b="1" dirty="0"/>
            </a:p>
          </p:txBody>
        </p:sp>
      </p:grpSp>
      <p:grpSp>
        <p:nvGrpSpPr>
          <p:cNvPr id="121" name="Group 120"/>
          <p:cNvGrpSpPr/>
          <p:nvPr/>
        </p:nvGrpSpPr>
        <p:grpSpPr>
          <a:xfrm>
            <a:off x="7495306" y="5316248"/>
            <a:ext cx="1289270" cy="1015663"/>
            <a:chOff x="7495306" y="5316248"/>
            <a:chExt cx="1289270" cy="1015663"/>
          </a:xfrm>
        </p:grpSpPr>
        <p:grpSp>
          <p:nvGrpSpPr>
            <p:cNvPr id="58" name="Group 57"/>
            <p:cNvGrpSpPr/>
            <p:nvPr/>
          </p:nvGrpSpPr>
          <p:grpSpPr>
            <a:xfrm>
              <a:off x="7495306" y="5388347"/>
              <a:ext cx="813464" cy="855022"/>
              <a:chOff x="1128154" y="4678877"/>
              <a:chExt cx="1140034" cy="1235032"/>
            </a:xfrm>
          </p:grpSpPr>
          <p:sp>
            <p:nvSpPr>
              <p:cNvPr id="59" name="Oval 58"/>
              <p:cNvSpPr/>
              <p:nvPr/>
            </p:nvSpPr>
            <p:spPr>
              <a:xfrm>
                <a:off x="1508166" y="5118265"/>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888177" y="5343894"/>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508165" y="5533899"/>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888177" y="4928260"/>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128154" y="4928259"/>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128154" y="5343894"/>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508164" y="4678877"/>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TextBox 116"/>
            <p:cNvSpPr txBox="1"/>
            <p:nvPr/>
          </p:nvSpPr>
          <p:spPr>
            <a:xfrm>
              <a:off x="7585164" y="5316248"/>
              <a:ext cx="1199412" cy="1015663"/>
            </a:xfrm>
            <a:prstGeom prst="rect">
              <a:avLst/>
            </a:prstGeom>
            <a:noFill/>
          </p:spPr>
          <p:txBody>
            <a:bodyPr wrap="square" rtlCol="0">
              <a:spAutoFit/>
            </a:bodyPr>
            <a:lstStyle/>
            <a:p>
              <a:r>
                <a:rPr lang="en-US" sz="6000" b="1" dirty="0"/>
                <a:t>C</a:t>
              </a:r>
              <a:endParaRPr lang="en-US" sz="6000" b="1" dirty="0"/>
            </a:p>
          </p:txBody>
        </p:sp>
      </p:grpSp>
      <p:grpSp>
        <p:nvGrpSpPr>
          <p:cNvPr id="122" name="Group 121"/>
          <p:cNvGrpSpPr/>
          <p:nvPr/>
        </p:nvGrpSpPr>
        <p:grpSpPr>
          <a:xfrm>
            <a:off x="10230584" y="5357354"/>
            <a:ext cx="1274719" cy="1015663"/>
            <a:chOff x="10230584" y="5357354"/>
            <a:chExt cx="1274719" cy="1015663"/>
          </a:xfrm>
        </p:grpSpPr>
        <p:grpSp>
          <p:nvGrpSpPr>
            <p:cNvPr id="66" name="Group 65"/>
            <p:cNvGrpSpPr/>
            <p:nvPr/>
          </p:nvGrpSpPr>
          <p:grpSpPr>
            <a:xfrm>
              <a:off x="10230584" y="5421232"/>
              <a:ext cx="813464" cy="855022"/>
              <a:chOff x="1128154" y="4678877"/>
              <a:chExt cx="1140034" cy="1235032"/>
            </a:xfrm>
          </p:grpSpPr>
          <p:sp>
            <p:nvSpPr>
              <p:cNvPr id="67" name="Oval 66"/>
              <p:cNvSpPr/>
              <p:nvPr/>
            </p:nvSpPr>
            <p:spPr>
              <a:xfrm>
                <a:off x="1508166" y="5118265"/>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888177" y="5343894"/>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508165" y="5533899"/>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888177" y="4928260"/>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128154" y="4928259"/>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128154" y="5343894"/>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508164" y="4678877"/>
                <a:ext cx="380011" cy="3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TextBox 117"/>
            <p:cNvSpPr txBox="1"/>
            <p:nvPr/>
          </p:nvSpPr>
          <p:spPr>
            <a:xfrm>
              <a:off x="10305891" y="5357354"/>
              <a:ext cx="1199412" cy="1015663"/>
            </a:xfrm>
            <a:prstGeom prst="rect">
              <a:avLst/>
            </a:prstGeom>
            <a:noFill/>
          </p:spPr>
          <p:txBody>
            <a:bodyPr wrap="square" rtlCol="0">
              <a:spAutoFit/>
            </a:bodyPr>
            <a:lstStyle/>
            <a:p>
              <a:r>
                <a:rPr lang="en-US" sz="6000" b="1" dirty="0" smtClean="0"/>
                <a:t>D</a:t>
              </a:r>
              <a:endParaRPr lang="en-US" sz="6000" b="1" dirty="0"/>
            </a:p>
          </p:txBody>
        </p:sp>
      </p:grpSp>
      <p:cxnSp>
        <p:nvCxnSpPr>
          <p:cNvPr id="124" name="Straight Arrow Connector 123"/>
          <p:cNvCxnSpPr/>
          <p:nvPr/>
        </p:nvCxnSpPr>
        <p:spPr>
          <a:xfrm flipV="1">
            <a:off x="1884808" y="2899041"/>
            <a:ext cx="3226963" cy="2099621"/>
          </a:xfrm>
          <a:prstGeom prst="straightConnector1">
            <a:avLst/>
          </a:prstGeom>
          <a:ln w="57150">
            <a:solidFill>
              <a:srgbClr val="92D050"/>
            </a:solidFill>
            <a:tailEnd type="triangle"/>
          </a:ln>
        </p:spPr>
        <p:style>
          <a:lnRef idx="3">
            <a:schemeClr val="accent6"/>
          </a:lnRef>
          <a:fillRef idx="0">
            <a:schemeClr val="accent6"/>
          </a:fillRef>
          <a:effectRef idx="2">
            <a:schemeClr val="accent6"/>
          </a:effectRef>
          <a:fontRef idx="minor">
            <a:schemeClr val="tx1"/>
          </a:fontRef>
        </p:style>
      </p:cxnSp>
      <p:cxnSp>
        <p:nvCxnSpPr>
          <p:cNvPr id="128" name="Straight Arrow Connector 127"/>
          <p:cNvCxnSpPr/>
          <p:nvPr/>
        </p:nvCxnSpPr>
        <p:spPr>
          <a:xfrm>
            <a:off x="6836735" y="2383821"/>
            <a:ext cx="3026720" cy="18764"/>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91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250"/>
                                        <p:tgtEl>
                                          <p:spTgt spid="119"/>
                                        </p:tgtEl>
                                      </p:cBhvr>
                                    </p:animEffect>
                                    <p:anim calcmode="lin" valueType="num">
                                      <p:cBhvr>
                                        <p:cTn id="8" dur="250" fill="hold"/>
                                        <p:tgtEl>
                                          <p:spTgt spid="119"/>
                                        </p:tgtEl>
                                        <p:attrNameLst>
                                          <p:attrName>ppt_x</p:attrName>
                                        </p:attrNameLst>
                                      </p:cBhvr>
                                      <p:tavLst>
                                        <p:tav tm="0">
                                          <p:val>
                                            <p:strVal val="#ppt_x"/>
                                          </p:val>
                                        </p:tav>
                                        <p:tav tm="100000">
                                          <p:val>
                                            <p:strVal val="#ppt_x"/>
                                          </p:val>
                                        </p:tav>
                                      </p:tavLst>
                                    </p:anim>
                                    <p:anim calcmode="lin" valueType="num">
                                      <p:cBhvr>
                                        <p:cTn id="9" dur="250" fill="hold"/>
                                        <p:tgtEl>
                                          <p:spTgt spid="119"/>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barn(inVertical)">
                                      <p:cBhvr>
                                        <p:cTn id="12" dur="250"/>
                                        <p:tgtEl>
                                          <p:spTgt spid="120"/>
                                        </p:tgtEl>
                                      </p:cBhvr>
                                    </p:animEffect>
                                  </p:childTnLst>
                                </p:cTn>
                              </p:par>
                              <p:par>
                                <p:cTn id="13" presetID="14" presetClass="entr" presetSubtype="10" fill="hold" nodeType="with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randombar(horizontal)">
                                      <p:cBhvr>
                                        <p:cTn id="15" dur="250"/>
                                        <p:tgtEl>
                                          <p:spTgt spid="121"/>
                                        </p:tgtEl>
                                      </p:cBhvr>
                                    </p:animEffect>
                                  </p:childTnLst>
                                </p:cTn>
                              </p:par>
                              <p:par>
                                <p:cTn id="16" presetID="10" presetClass="entr" presetSubtype="0" fill="hold" nodeType="withEffect">
                                  <p:stCondLst>
                                    <p:cond delay="0"/>
                                  </p:stCondLst>
                                  <p:childTnLst>
                                    <p:set>
                                      <p:cBhvr>
                                        <p:cTn id="17" dur="1" fill="hold">
                                          <p:stCondLst>
                                            <p:cond delay="0"/>
                                          </p:stCondLst>
                                        </p:cTn>
                                        <p:tgtEl>
                                          <p:spTgt spid="122"/>
                                        </p:tgtEl>
                                        <p:attrNameLst>
                                          <p:attrName>style.visibility</p:attrName>
                                        </p:attrNameLst>
                                      </p:cBhvr>
                                      <p:to>
                                        <p:strVal val="visible"/>
                                      </p:to>
                                    </p:set>
                                    <p:animEffect transition="in" filter="fade">
                                      <p:cBhvr>
                                        <p:cTn id="18" dur="250"/>
                                        <p:tgtEl>
                                          <p:spTgt spid="12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randombar(horizontal)">
                                      <p:cBhvr>
                                        <p:cTn id="23" dur="250"/>
                                        <p:tgtEl>
                                          <p:spTgt spid="1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250"/>
                                        <p:tgtEl>
                                          <p:spTgt spid="8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25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250"/>
                                        <p:tgtEl>
                                          <p:spTgt spid="7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250"/>
                                        <p:tgtEl>
                                          <p:spTgt spid="7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250"/>
                                        <p:tgtEl>
                                          <p:spTgt spid="80"/>
                                        </p:tgtEl>
                                      </p:cBhvr>
                                    </p:animEffect>
                                  </p:childTnLst>
                                </p:cTn>
                              </p:par>
                            </p:childTnLst>
                          </p:cTn>
                        </p:par>
                      </p:childTnLst>
                    </p:cTn>
                  </p:par>
                  <p:par>
                    <p:cTn id="49" fill="hold">
                      <p:stCondLst>
                        <p:cond delay="indefinite"/>
                      </p:stCondLst>
                      <p:childTnLst>
                        <p:par>
                          <p:cTn id="50" fill="hold">
                            <p:stCondLst>
                              <p:cond delay="0"/>
                            </p:stCondLst>
                            <p:childTnLst>
                              <p:par>
                                <p:cTn id="51" presetID="13" presetClass="exit" presetSubtype="32" fill="hold" nodeType="clickEffect">
                                  <p:stCondLst>
                                    <p:cond delay="0"/>
                                  </p:stCondLst>
                                  <p:childTnLst>
                                    <p:animEffect transition="out" filter="plus(out)">
                                      <p:cBhvr>
                                        <p:cTn id="52" dur="10"/>
                                        <p:tgtEl>
                                          <p:spTgt spid="7"/>
                                        </p:tgtEl>
                                      </p:cBhvr>
                                    </p:animEffect>
                                    <p:set>
                                      <p:cBhvr>
                                        <p:cTn id="53" dur="1" fill="hold">
                                          <p:stCondLst>
                                            <p:cond delay="9"/>
                                          </p:stCondLst>
                                        </p:cTn>
                                        <p:tgtEl>
                                          <p:spTgt spid="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55" presetClass="exit" presetSubtype="0" fill="hold" nodeType="clickEffect">
                                  <p:stCondLst>
                                    <p:cond delay="0"/>
                                  </p:stCondLst>
                                  <p:childTnLst>
                                    <p:anim calcmode="lin" valueType="num">
                                      <p:cBhvr>
                                        <p:cTn id="57" dur="10"/>
                                        <p:tgtEl>
                                          <p:spTgt spid="75"/>
                                        </p:tgtEl>
                                        <p:attrNameLst>
                                          <p:attrName>ppt_w</p:attrName>
                                        </p:attrNameLst>
                                      </p:cBhvr>
                                      <p:tavLst>
                                        <p:tav tm="0">
                                          <p:val>
                                            <p:strVal val="ppt_w"/>
                                          </p:val>
                                        </p:tav>
                                        <p:tav tm="100000">
                                          <p:val>
                                            <p:strVal val="ppt_w*0.70"/>
                                          </p:val>
                                        </p:tav>
                                      </p:tavLst>
                                    </p:anim>
                                    <p:anim calcmode="lin" valueType="num">
                                      <p:cBhvr>
                                        <p:cTn id="58" dur="10"/>
                                        <p:tgtEl>
                                          <p:spTgt spid="75"/>
                                        </p:tgtEl>
                                        <p:attrNameLst>
                                          <p:attrName>ppt_h</p:attrName>
                                        </p:attrNameLst>
                                      </p:cBhvr>
                                      <p:tavLst>
                                        <p:tav tm="0">
                                          <p:val>
                                            <p:strVal val="ppt_h"/>
                                          </p:val>
                                        </p:tav>
                                        <p:tav tm="100000">
                                          <p:val>
                                            <p:strVal val="ppt_h"/>
                                          </p:val>
                                        </p:tav>
                                      </p:tavLst>
                                    </p:anim>
                                    <p:animEffect transition="out" filter="fade">
                                      <p:cBhvr>
                                        <p:cTn id="59" dur="10"/>
                                        <p:tgtEl>
                                          <p:spTgt spid="75"/>
                                        </p:tgtEl>
                                      </p:cBhvr>
                                    </p:animEffect>
                                    <p:set>
                                      <p:cBhvr>
                                        <p:cTn id="60" dur="1" fill="hold">
                                          <p:stCondLst>
                                            <p:cond delay="9"/>
                                          </p:stCondLst>
                                        </p:cTn>
                                        <p:tgtEl>
                                          <p:spTgt spid="7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1" presetClass="exit" presetSubtype="0" fill="hold" nodeType="clickEffect">
                                  <p:stCondLst>
                                    <p:cond delay="0"/>
                                  </p:stCondLst>
                                  <p:childTnLst>
                                    <p:anim calcmode="lin" valueType="num">
                                      <p:cBhvr>
                                        <p:cTn id="64" dur="10"/>
                                        <p:tgtEl>
                                          <p:spTgt spid="77"/>
                                        </p:tgtEl>
                                        <p:attrNameLst>
                                          <p:attrName>ppt_w</p:attrName>
                                        </p:attrNameLst>
                                      </p:cBhvr>
                                      <p:tavLst>
                                        <p:tav tm="0">
                                          <p:val>
                                            <p:strVal val="ppt_w"/>
                                          </p:val>
                                        </p:tav>
                                        <p:tav tm="100000">
                                          <p:val>
                                            <p:fltVal val="0"/>
                                          </p:val>
                                        </p:tav>
                                      </p:tavLst>
                                    </p:anim>
                                    <p:anim calcmode="lin" valueType="num">
                                      <p:cBhvr>
                                        <p:cTn id="65" dur="10"/>
                                        <p:tgtEl>
                                          <p:spTgt spid="77"/>
                                        </p:tgtEl>
                                        <p:attrNameLst>
                                          <p:attrName>ppt_h</p:attrName>
                                        </p:attrNameLst>
                                      </p:cBhvr>
                                      <p:tavLst>
                                        <p:tav tm="0">
                                          <p:val>
                                            <p:strVal val="ppt_h"/>
                                          </p:val>
                                        </p:tav>
                                        <p:tav tm="100000">
                                          <p:val>
                                            <p:fltVal val="0"/>
                                          </p:val>
                                        </p:tav>
                                      </p:tavLst>
                                    </p:anim>
                                    <p:anim calcmode="lin" valueType="num">
                                      <p:cBhvr>
                                        <p:cTn id="66" dur="10"/>
                                        <p:tgtEl>
                                          <p:spTgt spid="77"/>
                                        </p:tgtEl>
                                        <p:attrNameLst>
                                          <p:attrName>style.rotation</p:attrName>
                                        </p:attrNameLst>
                                      </p:cBhvr>
                                      <p:tavLst>
                                        <p:tav tm="0">
                                          <p:val>
                                            <p:fltVal val="0"/>
                                          </p:val>
                                        </p:tav>
                                        <p:tav tm="100000">
                                          <p:val>
                                            <p:fltVal val="90"/>
                                          </p:val>
                                        </p:tav>
                                      </p:tavLst>
                                    </p:anim>
                                    <p:animEffect transition="out" filter="fade">
                                      <p:cBhvr>
                                        <p:cTn id="67" dur="10"/>
                                        <p:tgtEl>
                                          <p:spTgt spid="77"/>
                                        </p:tgtEl>
                                      </p:cBhvr>
                                    </p:animEffect>
                                    <p:set>
                                      <p:cBhvr>
                                        <p:cTn id="68" dur="1" fill="hold">
                                          <p:stCondLst>
                                            <p:cond delay="9"/>
                                          </p:stCondLst>
                                        </p:cTn>
                                        <p:tgtEl>
                                          <p:spTgt spid="7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9" presetClass="exit" presetSubtype="0" accel="100000" fill="hold" nodeType="clickEffect">
                                  <p:stCondLst>
                                    <p:cond delay="0"/>
                                  </p:stCondLst>
                                  <p:childTnLst>
                                    <p:anim calcmode="lin" valueType="num">
                                      <p:cBhvr>
                                        <p:cTn id="72" dur="10"/>
                                        <p:tgtEl>
                                          <p:spTgt spid="80"/>
                                        </p:tgtEl>
                                        <p:attrNameLst>
                                          <p:attrName>ppt_w</p:attrName>
                                        </p:attrNameLst>
                                      </p:cBhvr>
                                      <p:tavLst>
                                        <p:tav tm="0">
                                          <p:val>
                                            <p:strVal val="ppt_w"/>
                                          </p:val>
                                        </p:tav>
                                        <p:tav tm="100000">
                                          <p:val>
                                            <p:fltVal val="0"/>
                                          </p:val>
                                        </p:tav>
                                      </p:tavLst>
                                    </p:anim>
                                    <p:anim calcmode="lin" valueType="num">
                                      <p:cBhvr>
                                        <p:cTn id="73" dur="10"/>
                                        <p:tgtEl>
                                          <p:spTgt spid="80"/>
                                        </p:tgtEl>
                                        <p:attrNameLst>
                                          <p:attrName>ppt_h</p:attrName>
                                        </p:attrNameLst>
                                      </p:cBhvr>
                                      <p:tavLst>
                                        <p:tav tm="0">
                                          <p:val>
                                            <p:strVal val="ppt_h"/>
                                          </p:val>
                                        </p:tav>
                                        <p:tav tm="100000">
                                          <p:val>
                                            <p:fltVal val="0"/>
                                          </p:val>
                                        </p:tav>
                                      </p:tavLst>
                                    </p:anim>
                                    <p:anim calcmode="lin" valueType="num">
                                      <p:cBhvr>
                                        <p:cTn id="74" dur="10"/>
                                        <p:tgtEl>
                                          <p:spTgt spid="80"/>
                                        </p:tgtEl>
                                        <p:attrNameLst>
                                          <p:attrName>style.rotation</p:attrName>
                                        </p:attrNameLst>
                                      </p:cBhvr>
                                      <p:tavLst>
                                        <p:tav tm="0">
                                          <p:val>
                                            <p:fltVal val="0"/>
                                          </p:val>
                                        </p:tav>
                                        <p:tav tm="100000">
                                          <p:val>
                                            <p:fltVal val="360"/>
                                          </p:val>
                                        </p:tav>
                                      </p:tavLst>
                                    </p:anim>
                                    <p:animEffect transition="out" filter="fade">
                                      <p:cBhvr>
                                        <p:cTn id="75" dur="10"/>
                                        <p:tgtEl>
                                          <p:spTgt spid="80"/>
                                        </p:tgtEl>
                                      </p:cBhvr>
                                    </p:animEffect>
                                    <p:set>
                                      <p:cBhvr>
                                        <p:cTn id="76" dur="1" fill="hold">
                                          <p:stCondLst>
                                            <p:cond delay="9"/>
                                          </p:stCondLst>
                                        </p:cTn>
                                        <p:tgtEl>
                                          <p:spTgt spid="8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24"/>
                                        </p:tgtEl>
                                        <p:attrNameLst>
                                          <p:attrName>style.visibility</p:attrName>
                                        </p:attrNameLst>
                                      </p:cBhvr>
                                      <p:to>
                                        <p:strVal val="visible"/>
                                      </p:to>
                                    </p:set>
                                    <p:animEffect transition="in" filter="fade">
                                      <p:cBhvr>
                                        <p:cTn id="81" dur="250"/>
                                        <p:tgtEl>
                                          <p:spTgt spid="124"/>
                                        </p:tgtEl>
                                      </p:cBhvr>
                                    </p:animEffect>
                                    <p:anim calcmode="lin" valueType="num">
                                      <p:cBhvr>
                                        <p:cTn id="82" dur="250" fill="hold"/>
                                        <p:tgtEl>
                                          <p:spTgt spid="124"/>
                                        </p:tgtEl>
                                        <p:attrNameLst>
                                          <p:attrName>ppt_x</p:attrName>
                                        </p:attrNameLst>
                                      </p:cBhvr>
                                      <p:tavLst>
                                        <p:tav tm="0">
                                          <p:val>
                                            <p:strVal val="#ppt_x"/>
                                          </p:val>
                                        </p:tav>
                                        <p:tav tm="100000">
                                          <p:val>
                                            <p:strVal val="#ppt_x"/>
                                          </p:val>
                                        </p:tav>
                                      </p:tavLst>
                                    </p:anim>
                                    <p:anim calcmode="lin" valueType="num">
                                      <p:cBhvr>
                                        <p:cTn id="83" dur="25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28"/>
                                        </p:tgtEl>
                                        <p:attrNameLst>
                                          <p:attrName>style.visibility</p:attrName>
                                        </p:attrNameLst>
                                      </p:cBhvr>
                                      <p:to>
                                        <p:strVal val="visible"/>
                                      </p:to>
                                    </p:set>
                                    <p:animEffect transition="in" filter="fade">
                                      <p:cBhvr>
                                        <p:cTn id="88" dur="250"/>
                                        <p:tgtEl>
                                          <p:spTgt spid="128"/>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nodeType="clickEffect">
                                  <p:stCondLst>
                                    <p:cond delay="0"/>
                                  </p:stCondLst>
                                  <p:childTnLst>
                                    <p:set>
                                      <p:cBhvr>
                                        <p:cTn id="92" dur="1" fill="hold">
                                          <p:stCondLst>
                                            <p:cond delay="0"/>
                                          </p:stCondLst>
                                        </p:cTn>
                                        <p:tgtEl>
                                          <p:spTgt spid="97"/>
                                        </p:tgtEl>
                                        <p:attrNameLst>
                                          <p:attrName>style.visibility</p:attrName>
                                        </p:attrNameLst>
                                      </p:cBhvr>
                                      <p:to>
                                        <p:strVal val="visible"/>
                                      </p:to>
                                    </p:set>
                                    <p:anim calcmode="lin" valueType="num">
                                      <p:cBhvr>
                                        <p:cTn id="93" dur="250" fill="hold"/>
                                        <p:tgtEl>
                                          <p:spTgt spid="97"/>
                                        </p:tgtEl>
                                        <p:attrNameLst>
                                          <p:attrName>ppt_w</p:attrName>
                                        </p:attrNameLst>
                                      </p:cBhvr>
                                      <p:tavLst>
                                        <p:tav tm="0">
                                          <p:val>
                                            <p:fltVal val="0"/>
                                          </p:val>
                                        </p:tav>
                                        <p:tav tm="100000">
                                          <p:val>
                                            <p:strVal val="#ppt_w"/>
                                          </p:val>
                                        </p:tav>
                                      </p:tavLst>
                                    </p:anim>
                                    <p:anim calcmode="lin" valueType="num">
                                      <p:cBhvr>
                                        <p:cTn id="94" dur="250" fill="hold"/>
                                        <p:tgtEl>
                                          <p:spTgt spid="97"/>
                                        </p:tgtEl>
                                        <p:attrNameLst>
                                          <p:attrName>ppt_h</p:attrName>
                                        </p:attrNameLst>
                                      </p:cBhvr>
                                      <p:tavLst>
                                        <p:tav tm="0">
                                          <p:val>
                                            <p:fltVal val="0"/>
                                          </p:val>
                                        </p:tav>
                                        <p:tav tm="100000">
                                          <p:val>
                                            <p:strVal val="#ppt_h"/>
                                          </p:val>
                                        </p:tav>
                                      </p:tavLst>
                                    </p:anim>
                                    <p:animEffect transition="in" filter="fade">
                                      <p:cBhvr>
                                        <p:cTn id="95" dur="250"/>
                                        <p:tgtEl>
                                          <p:spTgt spid="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down)">
                                      <p:cBhvr>
                                        <p:cTn id="100" dur="250"/>
                                        <p:tgtEl>
                                          <p:spTgt spid="103"/>
                                        </p:tgtEl>
                                      </p:cBhvr>
                                    </p:animEffect>
                                  </p:childTnLst>
                                </p:cTn>
                              </p:par>
                              <p:par>
                                <p:cTn id="101" presetID="22" presetClass="entr" presetSubtype="4" fill="hold" nodeType="withEffect">
                                  <p:stCondLst>
                                    <p:cond delay="0"/>
                                  </p:stCondLst>
                                  <p:childTnLst>
                                    <p:set>
                                      <p:cBhvr>
                                        <p:cTn id="102" dur="1" fill="hold">
                                          <p:stCondLst>
                                            <p:cond delay="0"/>
                                          </p:stCondLst>
                                        </p:cTn>
                                        <p:tgtEl>
                                          <p:spTgt spid="106"/>
                                        </p:tgtEl>
                                        <p:attrNameLst>
                                          <p:attrName>style.visibility</p:attrName>
                                        </p:attrNameLst>
                                      </p:cBhvr>
                                      <p:to>
                                        <p:strVal val="visible"/>
                                      </p:to>
                                    </p:set>
                                    <p:animEffect transition="in" filter="wipe(down)">
                                      <p:cBhvr>
                                        <p:cTn id="103" dur="250"/>
                                        <p:tgtEl>
                                          <p:spTgt spid="106"/>
                                        </p:tgtEl>
                                      </p:cBhvr>
                                    </p:animEffect>
                                  </p:childTnLst>
                                </p:cTn>
                              </p:par>
                              <p:par>
                                <p:cTn id="104" presetID="22" presetClass="entr" presetSubtype="4" fill="hold" nodeType="withEffect">
                                  <p:stCondLst>
                                    <p:cond delay="0"/>
                                  </p:stCondLst>
                                  <p:childTnLst>
                                    <p:set>
                                      <p:cBhvr>
                                        <p:cTn id="105" dur="1" fill="hold">
                                          <p:stCondLst>
                                            <p:cond delay="0"/>
                                          </p:stCondLst>
                                        </p:cTn>
                                        <p:tgtEl>
                                          <p:spTgt spid="109"/>
                                        </p:tgtEl>
                                        <p:attrNameLst>
                                          <p:attrName>style.visibility</p:attrName>
                                        </p:attrNameLst>
                                      </p:cBhvr>
                                      <p:to>
                                        <p:strVal val="visible"/>
                                      </p:to>
                                    </p:set>
                                    <p:animEffect transition="in" filter="wipe(down)">
                                      <p:cBhvr>
                                        <p:cTn id="106" dur="250"/>
                                        <p:tgtEl>
                                          <p:spTgt spid="109"/>
                                        </p:tgtEl>
                                      </p:cBhvr>
                                    </p:animEffect>
                                  </p:childTnLst>
                                </p:cTn>
                              </p:par>
                              <p:par>
                                <p:cTn id="107" presetID="22" presetClass="entr" presetSubtype="4" fill="hold" nodeType="withEffect">
                                  <p:stCondLst>
                                    <p:cond delay="0"/>
                                  </p:stCondLst>
                                  <p:childTnLst>
                                    <p:set>
                                      <p:cBhvr>
                                        <p:cTn id="108" dur="1" fill="hold">
                                          <p:stCondLst>
                                            <p:cond delay="0"/>
                                          </p:stCondLst>
                                        </p:cTn>
                                        <p:tgtEl>
                                          <p:spTgt spid="111"/>
                                        </p:tgtEl>
                                        <p:attrNameLst>
                                          <p:attrName>style.visibility</p:attrName>
                                        </p:attrNameLst>
                                      </p:cBhvr>
                                      <p:to>
                                        <p:strVal val="visible"/>
                                      </p:to>
                                    </p:set>
                                    <p:animEffect transition="in" filter="wipe(down)">
                                      <p:cBhvr>
                                        <p:cTn id="109" dur="2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5754624" cy="967931"/>
          </a:xfrm>
        </p:spPr>
        <p:txBody>
          <a:bodyPr>
            <a:noAutofit/>
          </a:bodyPr>
          <a:lstStyle/>
          <a:p>
            <a:r>
              <a:rPr lang="en-US" sz="5400" dirty="0" smtClean="0">
                <a:solidFill>
                  <a:schemeClr val="accent1">
                    <a:lumMod val="50000"/>
                  </a:schemeClr>
                </a:solidFill>
              </a:rPr>
              <a:t> What is Monitoring</a:t>
            </a:r>
            <a:endParaRPr lang="en-US" sz="5400" dirty="0">
              <a:solidFill>
                <a:schemeClr val="accent1">
                  <a:lumMod val="50000"/>
                </a:schemeClr>
              </a:solidFill>
            </a:endParaRPr>
          </a:p>
        </p:txBody>
      </p:sp>
      <p:sp>
        <p:nvSpPr>
          <p:cNvPr id="3" name="Rectangle 2"/>
          <p:cNvSpPr/>
          <p:nvPr/>
        </p:nvSpPr>
        <p:spPr>
          <a:xfrm>
            <a:off x="1551709" y="1137405"/>
            <a:ext cx="8708572" cy="830997"/>
          </a:xfrm>
          <a:prstGeom prst="rect">
            <a:avLst/>
          </a:prstGeom>
        </p:spPr>
        <p:txBody>
          <a:bodyPr wrap="square">
            <a:spAutoFit/>
          </a:bodyPr>
          <a:lstStyle/>
          <a:p>
            <a:r>
              <a:rPr lang="en-US" sz="2400" b="1" dirty="0" smtClean="0">
                <a:solidFill>
                  <a:schemeClr val="accent1">
                    <a:lumMod val="50000"/>
                  </a:schemeClr>
                </a:solidFill>
              </a:rPr>
              <a:t>Monitoring </a:t>
            </a:r>
            <a:r>
              <a:rPr lang="en-US" sz="2400" dirty="0" smtClean="0">
                <a:solidFill>
                  <a:schemeClr val="accent1">
                    <a:lumMod val="50000"/>
                  </a:schemeClr>
                </a:solidFill>
              </a:rPr>
              <a:t>is the tools and processes by which </a:t>
            </a:r>
            <a:r>
              <a:rPr lang="en-US" sz="2400" dirty="0">
                <a:solidFill>
                  <a:schemeClr val="accent1">
                    <a:lumMod val="50000"/>
                  </a:schemeClr>
                </a:solidFill>
              </a:rPr>
              <a:t>you measure and manage your </a:t>
            </a:r>
            <a:r>
              <a:rPr lang="en-US" sz="2400" dirty="0" smtClean="0">
                <a:solidFill>
                  <a:schemeClr val="accent1">
                    <a:lumMod val="50000"/>
                  </a:schemeClr>
                </a:solidFill>
              </a:rPr>
              <a:t>systems</a:t>
            </a:r>
            <a:endParaRPr lang="en-US" sz="2400" dirty="0">
              <a:solidFill>
                <a:schemeClr val="accent1">
                  <a:lumMod val="50000"/>
                </a:schemeClr>
              </a:solidFill>
            </a:endParaRPr>
          </a:p>
        </p:txBody>
      </p:sp>
      <p:sp>
        <p:nvSpPr>
          <p:cNvPr id="4" name="Rectangle 3"/>
          <p:cNvSpPr/>
          <p:nvPr/>
        </p:nvSpPr>
        <p:spPr>
          <a:xfrm>
            <a:off x="2030681" y="2027030"/>
            <a:ext cx="6096000" cy="461665"/>
          </a:xfrm>
          <a:prstGeom prst="rect">
            <a:avLst/>
          </a:prstGeom>
        </p:spPr>
        <p:txBody>
          <a:bodyPr>
            <a:spAutoFit/>
          </a:bodyPr>
          <a:lstStyle/>
          <a:p>
            <a:pPr lvl="0">
              <a:defRPr/>
            </a:pPr>
            <a:r>
              <a:rPr lang="en-US" sz="2400" dirty="0" smtClean="0">
                <a:solidFill>
                  <a:schemeClr val="accent1">
                    <a:lumMod val="50000"/>
                  </a:schemeClr>
                </a:solidFill>
              </a:rPr>
              <a:t>• The business value </a:t>
            </a:r>
            <a:endParaRPr lang="en-US" sz="2400" dirty="0">
              <a:solidFill>
                <a:schemeClr val="accent1">
                  <a:lumMod val="50000"/>
                </a:schemeClr>
              </a:solidFill>
            </a:endParaRPr>
          </a:p>
        </p:txBody>
      </p:sp>
      <p:pic>
        <p:nvPicPr>
          <p:cNvPr id="6" name="Picture 5"/>
          <p:cNvPicPr>
            <a:picLocks noChangeAspect="1"/>
          </p:cNvPicPr>
          <p:nvPr/>
        </p:nvPicPr>
        <p:blipFill>
          <a:blip r:embed="rId3"/>
          <a:stretch>
            <a:fillRect/>
          </a:stretch>
        </p:blipFill>
        <p:spPr>
          <a:xfrm>
            <a:off x="6758285" y="2239762"/>
            <a:ext cx="4784530" cy="3120152"/>
          </a:xfrm>
          <a:prstGeom prst="rect">
            <a:avLst/>
          </a:prstGeom>
        </p:spPr>
      </p:pic>
      <p:pic>
        <p:nvPicPr>
          <p:cNvPr id="7" name="Picture 6"/>
          <p:cNvPicPr>
            <a:picLocks noChangeAspect="1"/>
          </p:cNvPicPr>
          <p:nvPr/>
        </p:nvPicPr>
        <p:blipFill>
          <a:blip r:embed="rId4"/>
          <a:stretch>
            <a:fillRect/>
          </a:stretch>
        </p:blipFill>
        <p:spPr>
          <a:xfrm>
            <a:off x="1551709" y="3370363"/>
            <a:ext cx="4073529" cy="2725820"/>
          </a:xfrm>
          <a:prstGeom prst="rect">
            <a:avLst/>
          </a:prstGeom>
        </p:spPr>
      </p:pic>
      <p:sp>
        <p:nvSpPr>
          <p:cNvPr id="8" name="Rectangle 7"/>
          <p:cNvSpPr/>
          <p:nvPr/>
        </p:nvSpPr>
        <p:spPr>
          <a:xfrm>
            <a:off x="2030681" y="2619237"/>
            <a:ext cx="6096000" cy="461665"/>
          </a:xfrm>
          <a:prstGeom prst="rect">
            <a:avLst/>
          </a:prstGeom>
        </p:spPr>
        <p:txBody>
          <a:bodyPr>
            <a:spAutoFit/>
          </a:bodyPr>
          <a:lstStyle/>
          <a:p>
            <a:pPr lvl="0">
              <a:defRPr/>
            </a:pPr>
            <a:r>
              <a:rPr lang="en-US" sz="2400" dirty="0" smtClean="0">
                <a:solidFill>
                  <a:schemeClr val="accent1">
                    <a:lumMod val="50000"/>
                  </a:schemeClr>
                </a:solidFill>
              </a:rPr>
              <a:t>• Information Technology process </a:t>
            </a:r>
            <a:endParaRPr lang="en-US" sz="2400" dirty="0">
              <a:solidFill>
                <a:schemeClr val="accent1">
                  <a:lumMod val="50000"/>
                </a:schemeClr>
              </a:solidFill>
            </a:endParaRPr>
          </a:p>
        </p:txBody>
      </p:sp>
      <p:cxnSp>
        <p:nvCxnSpPr>
          <p:cNvPr id="9" name="Straight Connector 8"/>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10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6"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500"/>
                                        <p:tgtEl>
                                          <p:spTgt spid="8"/>
                                        </p:tgtEl>
                                      </p:cBhvr>
                                    </p:animEffect>
                                  </p:childTnLst>
                                </p:cTn>
                              </p:par>
                              <p:par>
                                <p:cTn id="21" presetID="16" presetClass="entr" presetSubtype="2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ผลการค้นหารูปภาพสำหรับ data important qu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776" y="594817"/>
            <a:ext cx="6352103" cy="557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89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00" y="0"/>
            <a:ext cx="8704614" cy="967931"/>
          </a:xfrm>
        </p:spPr>
        <p:txBody>
          <a:bodyPr>
            <a:noAutofit/>
          </a:bodyPr>
          <a:lstStyle/>
          <a:p>
            <a:r>
              <a:rPr lang="en-US" sz="5400" dirty="0" smtClean="0">
                <a:solidFill>
                  <a:schemeClr val="accent1">
                    <a:lumMod val="50000"/>
                  </a:schemeClr>
                </a:solidFill>
              </a:rPr>
              <a:t> Why do we need Monitoring ?</a:t>
            </a:r>
            <a:endParaRPr lang="en-US" sz="5400" dirty="0">
              <a:solidFill>
                <a:schemeClr val="accent1">
                  <a:lumMod val="50000"/>
                </a:schemeClr>
              </a:solidFill>
            </a:endParaRPr>
          </a:p>
        </p:txBody>
      </p:sp>
      <p:sp>
        <p:nvSpPr>
          <p:cNvPr id="3" name="Rectangle 2"/>
          <p:cNvSpPr/>
          <p:nvPr/>
        </p:nvSpPr>
        <p:spPr>
          <a:xfrm>
            <a:off x="886692" y="1349650"/>
            <a:ext cx="9409216" cy="461665"/>
          </a:xfrm>
          <a:prstGeom prst="rect">
            <a:avLst/>
          </a:prstGeom>
        </p:spPr>
        <p:txBody>
          <a:bodyPr wrap="square">
            <a:spAutoFit/>
          </a:bodyPr>
          <a:lstStyle/>
          <a:p>
            <a:pPr lvl="0">
              <a:defRPr/>
            </a:pPr>
            <a:r>
              <a:rPr lang="en-US" sz="2400" dirty="0" smtClean="0">
                <a:solidFill>
                  <a:schemeClr val="accent1">
                    <a:lumMod val="50000"/>
                  </a:schemeClr>
                </a:solidFill>
              </a:rPr>
              <a:t>1. Availability</a:t>
            </a:r>
            <a:endParaRPr lang="en-US" sz="2400" dirty="0">
              <a:solidFill>
                <a:schemeClr val="accent1">
                  <a:lumMod val="50000"/>
                </a:schemeClr>
              </a:solidFill>
            </a:endParaRPr>
          </a:p>
        </p:txBody>
      </p:sp>
      <p:sp>
        <p:nvSpPr>
          <p:cNvPr id="4" name="Rectangle 3"/>
          <p:cNvSpPr/>
          <p:nvPr/>
        </p:nvSpPr>
        <p:spPr>
          <a:xfrm>
            <a:off x="886692" y="2392698"/>
            <a:ext cx="9409216" cy="461665"/>
          </a:xfrm>
          <a:prstGeom prst="rect">
            <a:avLst/>
          </a:prstGeom>
        </p:spPr>
        <p:txBody>
          <a:bodyPr wrap="square">
            <a:spAutoFit/>
          </a:bodyPr>
          <a:lstStyle/>
          <a:p>
            <a:pPr lvl="0">
              <a:defRPr/>
            </a:pPr>
            <a:r>
              <a:rPr lang="en-US" sz="2400" dirty="0" smtClean="0">
                <a:solidFill>
                  <a:schemeClr val="accent1">
                    <a:lumMod val="50000"/>
                  </a:schemeClr>
                </a:solidFill>
              </a:rPr>
              <a:t>2. Fault Detection</a:t>
            </a:r>
            <a:endParaRPr lang="en-US" sz="2400" dirty="0">
              <a:solidFill>
                <a:schemeClr val="accent1">
                  <a:lumMod val="50000"/>
                </a:schemeClr>
              </a:solidFill>
            </a:endParaRPr>
          </a:p>
        </p:txBody>
      </p:sp>
      <p:sp>
        <p:nvSpPr>
          <p:cNvPr id="5" name="Rectangle 4"/>
          <p:cNvSpPr/>
          <p:nvPr/>
        </p:nvSpPr>
        <p:spPr>
          <a:xfrm>
            <a:off x="886692" y="3435746"/>
            <a:ext cx="9409216" cy="461665"/>
          </a:xfrm>
          <a:prstGeom prst="rect">
            <a:avLst/>
          </a:prstGeom>
        </p:spPr>
        <p:txBody>
          <a:bodyPr wrap="square">
            <a:spAutoFit/>
          </a:bodyPr>
          <a:lstStyle/>
          <a:p>
            <a:pPr lvl="0">
              <a:defRPr/>
            </a:pPr>
            <a:r>
              <a:rPr lang="en-US" sz="2400" dirty="0" smtClean="0">
                <a:solidFill>
                  <a:schemeClr val="accent1">
                    <a:lumMod val="50000"/>
                  </a:schemeClr>
                </a:solidFill>
              </a:rPr>
              <a:t>3. Capacity Planning</a:t>
            </a:r>
            <a:endParaRPr lang="en-US" sz="2400" dirty="0">
              <a:solidFill>
                <a:schemeClr val="accent1">
                  <a:lumMod val="50000"/>
                </a:schemeClr>
              </a:solidFill>
            </a:endParaRPr>
          </a:p>
        </p:txBody>
      </p:sp>
      <p:sp>
        <p:nvSpPr>
          <p:cNvPr id="8" name="Rectangle 7"/>
          <p:cNvSpPr/>
          <p:nvPr/>
        </p:nvSpPr>
        <p:spPr>
          <a:xfrm>
            <a:off x="886692" y="4478794"/>
            <a:ext cx="9409216" cy="461665"/>
          </a:xfrm>
          <a:prstGeom prst="rect">
            <a:avLst/>
          </a:prstGeom>
        </p:spPr>
        <p:txBody>
          <a:bodyPr wrap="square">
            <a:spAutoFit/>
          </a:bodyPr>
          <a:lstStyle/>
          <a:p>
            <a:pPr lvl="0">
              <a:defRPr/>
            </a:pPr>
            <a:r>
              <a:rPr lang="en-US" sz="2400" dirty="0" smtClean="0">
                <a:solidFill>
                  <a:schemeClr val="accent1">
                    <a:lumMod val="50000"/>
                  </a:schemeClr>
                </a:solidFill>
              </a:rPr>
              <a:t>4. Alerting</a:t>
            </a:r>
            <a:endParaRPr lang="en-US" sz="2400" dirty="0">
              <a:solidFill>
                <a:schemeClr val="accent1">
                  <a:lumMod val="50000"/>
                </a:schemeClr>
              </a:solidFill>
            </a:endParaRPr>
          </a:p>
        </p:txBody>
      </p:sp>
      <p:pic>
        <p:nvPicPr>
          <p:cNvPr id="6" name="Picture 5"/>
          <p:cNvPicPr>
            <a:picLocks noChangeAspect="1"/>
          </p:cNvPicPr>
          <p:nvPr/>
        </p:nvPicPr>
        <p:blipFill>
          <a:blip r:embed="rId3"/>
          <a:stretch>
            <a:fillRect/>
          </a:stretch>
        </p:blipFill>
        <p:spPr>
          <a:xfrm>
            <a:off x="4945993" y="1349650"/>
            <a:ext cx="2832345" cy="1691461"/>
          </a:xfrm>
          <a:prstGeom prst="rect">
            <a:avLst/>
          </a:prstGeom>
        </p:spPr>
      </p:pic>
      <p:pic>
        <p:nvPicPr>
          <p:cNvPr id="10" name="Picture 9"/>
          <p:cNvPicPr>
            <a:picLocks noChangeAspect="1"/>
          </p:cNvPicPr>
          <p:nvPr/>
        </p:nvPicPr>
        <p:blipFill>
          <a:blip r:embed="rId4"/>
          <a:stretch>
            <a:fillRect/>
          </a:stretch>
        </p:blipFill>
        <p:spPr>
          <a:xfrm>
            <a:off x="5406588" y="3622494"/>
            <a:ext cx="1911153" cy="1813320"/>
          </a:xfrm>
          <a:prstGeom prst="rect">
            <a:avLst/>
          </a:prstGeom>
        </p:spPr>
      </p:pic>
      <p:cxnSp>
        <p:nvCxnSpPr>
          <p:cNvPr id="12" name="Straight Connector 11"/>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91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ircle(in)">
                                      <p:cBhvr>
                                        <p:cTn id="28" dur="500"/>
                                        <p:tgtEl>
                                          <p:spTgt spid="8"/>
                                        </p:tgtEl>
                                      </p:cBhvr>
                                    </p:animEffect>
                                  </p:childTnLst>
                                </p:cTn>
                              </p:par>
                              <p:par>
                                <p:cTn id="29" presetID="53" presetClass="entr" presetSubtype="16"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6096000" cy="967931"/>
          </a:xfrm>
        </p:spPr>
        <p:txBody>
          <a:bodyPr>
            <a:noAutofit/>
          </a:bodyPr>
          <a:lstStyle/>
          <a:p>
            <a:r>
              <a:rPr lang="en-US" sz="5400" dirty="0" smtClean="0">
                <a:solidFill>
                  <a:schemeClr val="accent1">
                    <a:lumMod val="50000"/>
                  </a:schemeClr>
                </a:solidFill>
              </a:rPr>
              <a:t> </a:t>
            </a:r>
            <a:r>
              <a:rPr lang="en-US" sz="5400" dirty="0" err="1" smtClean="0">
                <a:solidFill>
                  <a:schemeClr val="accent1">
                    <a:lumMod val="50000"/>
                  </a:schemeClr>
                </a:solidFill>
              </a:rPr>
              <a:t>Preactive</a:t>
            </a:r>
            <a:r>
              <a:rPr lang="en-US" sz="5400" dirty="0" smtClean="0">
                <a:solidFill>
                  <a:schemeClr val="accent1">
                    <a:lumMod val="50000"/>
                  </a:schemeClr>
                </a:solidFill>
              </a:rPr>
              <a:t> </a:t>
            </a:r>
            <a:r>
              <a:rPr lang="en-US" sz="5400" dirty="0">
                <a:solidFill>
                  <a:schemeClr val="accent1">
                    <a:lumMod val="50000"/>
                  </a:schemeClr>
                </a:solidFill>
              </a:rPr>
              <a:t>&amp;</a:t>
            </a:r>
            <a:r>
              <a:rPr lang="en-US" sz="5400" dirty="0" smtClean="0">
                <a:solidFill>
                  <a:schemeClr val="accent1">
                    <a:lumMod val="50000"/>
                  </a:schemeClr>
                </a:solidFill>
              </a:rPr>
              <a:t> Baseline</a:t>
            </a:r>
            <a:endParaRPr lang="en-US" sz="5400" dirty="0">
              <a:solidFill>
                <a:schemeClr val="accent1">
                  <a:lumMod val="50000"/>
                </a:schemeClr>
              </a:solidFill>
            </a:endParaRPr>
          </a:p>
        </p:txBody>
      </p:sp>
      <p:sp>
        <p:nvSpPr>
          <p:cNvPr id="3" name="Rectangle 2"/>
          <p:cNvSpPr/>
          <p:nvPr/>
        </p:nvSpPr>
        <p:spPr>
          <a:xfrm>
            <a:off x="1041070" y="1183395"/>
            <a:ext cx="9409216" cy="1200329"/>
          </a:xfrm>
          <a:prstGeom prst="rect">
            <a:avLst/>
          </a:prstGeom>
        </p:spPr>
        <p:txBody>
          <a:bodyPr wrap="square">
            <a:spAutoFit/>
          </a:bodyPr>
          <a:lstStyle/>
          <a:p>
            <a:pPr lvl="0">
              <a:defRPr/>
            </a:pPr>
            <a:r>
              <a:rPr lang="en-US" sz="2400" dirty="0" err="1" smtClean="0">
                <a:solidFill>
                  <a:schemeClr val="accent1">
                    <a:lumMod val="50000"/>
                  </a:schemeClr>
                </a:solidFill>
              </a:rPr>
              <a:t>Preactive</a:t>
            </a:r>
            <a:r>
              <a:rPr lang="en-US" sz="2400" dirty="0" smtClean="0">
                <a:solidFill>
                  <a:schemeClr val="accent1">
                    <a:lumMod val="50000"/>
                  </a:schemeClr>
                </a:solidFill>
              </a:rPr>
              <a:t> – What we should do before start monitoring,</a:t>
            </a:r>
          </a:p>
          <a:p>
            <a:pPr lvl="0">
              <a:defRPr/>
            </a:pPr>
            <a:r>
              <a:rPr lang="en-US" sz="2400" dirty="0" smtClean="0">
                <a:solidFill>
                  <a:schemeClr val="accent1">
                    <a:lumMod val="50000"/>
                  </a:schemeClr>
                </a:solidFill>
              </a:rPr>
              <a:t>	    1. Collected the data to build data </a:t>
            </a:r>
            <a:r>
              <a:rPr lang="en-US" sz="2400" dirty="0">
                <a:solidFill>
                  <a:schemeClr val="accent1">
                    <a:lumMod val="50000"/>
                  </a:schemeClr>
                </a:solidFill>
              </a:rPr>
              <a:t>h</a:t>
            </a:r>
            <a:r>
              <a:rPr lang="en-US" sz="2400" dirty="0" smtClean="0">
                <a:solidFill>
                  <a:schemeClr val="accent1">
                    <a:lumMod val="50000"/>
                  </a:schemeClr>
                </a:solidFill>
              </a:rPr>
              <a:t>istorical and statistics  </a:t>
            </a:r>
          </a:p>
          <a:p>
            <a:pPr lvl="0">
              <a:defRPr/>
            </a:pPr>
            <a:r>
              <a:rPr lang="en-US" sz="2400" dirty="0">
                <a:solidFill>
                  <a:schemeClr val="accent1">
                    <a:lumMod val="50000"/>
                  </a:schemeClr>
                </a:solidFill>
              </a:rPr>
              <a:t>	</a:t>
            </a:r>
            <a:r>
              <a:rPr lang="en-US" sz="2400" dirty="0" smtClean="0">
                <a:solidFill>
                  <a:schemeClr val="accent1">
                    <a:lumMod val="50000"/>
                  </a:schemeClr>
                </a:solidFill>
              </a:rPr>
              <a:t>    2. Understanding nature of data </a:t>
            </a:r>
            <a:endParaRPr lang="en-US" sz="2400" dirty="0">
              <a:solidFill>
                <a:schemeClr val="accent1">
                  <a:lumMod val="50000"/>
                </a:schemeClr>
              </a:solidFill>
            </a:endParaRPr>
          </a:p>
        </p:txBody>
      </p:sp>
      <p:sp>
        <p:nvSpPr>
          <p:cNvPr id="4" name="Rectangle 3"/>
          <p:cNvSpPr/>
          <p:nvPr/>
        </p:nvSpPr>
        <p:spPr>
          <a:xfrm>
            <a:off x="1041070" y="3901317"/>
            <a:ext cx="9409216" cy="461665"/>
          </a:xfrm>
          <a:prstGeom prst="rect">
            <a:avLst/>
          </a:prstGeom>
        </p:spPr>
        <p:txBody>
          <a:bodyPr wrap="square">
            <a:spAutoFit/>
          </a:bodyPr>
          <a:lstStyle/>
          <a:p>
            <a:pPr lvl="0">
              <a:defRPr/>
            </a:pPr>
            <a:r>
              <a:rPr lang="en-US" sz="2400" dirty="0" smtClean="0">
                <a:solidFill>
                  <a:schemeClr val="accent1">
                    <a:lumMod val="50000"/>
                  </a:schemeClr>
                </a:solidFill>
              </a:rPr>
              <a:t>Baseline – A point or line that we used for comparisons </a:t>
            </a:r>
            <a:endParaRPr lang="en-US" sz="2400" dirty="0">
              <a:solidFill>
                <a:schemeClr val="accent1">
                  <a:lumMod val="50000"/>
                </a:schemeClr>
              </a:solidFill>
            </a:endParaRPr>
          </a:p>
        </p:txBody>
      </p:sp>
      <p:pic>
        <p:nvPicPr>
          <p:cNvPr id="5" name="Picture 4"/>
          <p:cNvPicPr>
            <a:picLocks noChangeAspect="1"/>
          </p:cNvPicPr>
          <p:nvPr/>
        </p:nvPicPr>
        <p:blipFill>
          <a:blip r:embed="rId2"/>
          <a:stretch>
            <a:fillRect/>
          </a:stretch>
        </p:blipFill>
        <p:spPr>
          <a:xfrm>
            <a:off x="2277534" y="2340032"/>
            <a:ext cx="7378648" cy="1367009"/>
          </a:xfrm>
          <a:prstGeom prst="rect">
            <a:avLst/>
          </a:prstGeom>
        </p:spPr>
      </p:pic>
      <p:pic>
        <p:nvPicPr>
          <p:cNvPr id="8" name="Picture 7"/>
          <p:cNvPicPr>
            <a:picLocks noChangeAspect="1"/>
          </p:cNvPicPr>
          <p:nvPr/>
        </p:nvPicPr>
        <p:blipFill>
          <a:blip r:embed="rId3"/>
          <a:stretch>
            <a:fillRect/>
          </a:stretch>
        </p:blipFill>
        <p:spPr>
          <a:xfrm>
            <a:off x="2277534" y="4534337"/>
            <a:ext cx="7378648" cy="1346238"/>
          </a:xfrm>
          <a:prstGeom prst="rect">
            <a:avLst/>
          </a:prstGeom>
        </p:spPr>
      </p:pic>
      <p:cxnSp>
        <p:nvCxnSpPr>
          <p:cNvPr id="9" name="Straight Connector 8"/>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02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998" y="116520"/>
            <a:ext cx="7172696" cy="876490"/>
          </a:xfrm>
        </p:spPr>
        <p:txBody>
          <a:bodyPr>
            <a:normAutofit fontScale="90000"/>
          </a:bodyPr>
          <a:lstStyle/>
          <a:p>
            <a:r>
              <a:rPr lang="en-US" dirty="0" smtClean="0">
                <a:solidFill>
                  <a:schemeClr val="accent1">
                    <a:lumMod val="50000"/>
                  </a:schemeClr>
                </a:solidFill>
              </a:rPr>
              <a:t>Monitoring Components</a:t>
            </a:r>
            <a:endParaRPr lang="en-US" dirty="0">
              <a:solidFill>
                <a:schemeClr val="accent1">
                  <a:lumMod val="50000"/>
                </a:schemeClr>
              </a:solidFill>
            </a:endParaRPr>
          </a:p>
        </p:txBody>
      </p:sp>
      <p:sp>
        <p:nvSpPr>
          <p:cNvPr id="3" name="Rectangle 2"/>
          <p:cNvSpPr/>
          <p:nvPr/>
        </p:nvSpPr>
        <p:spPr>
          <a:xfrm>
            <a:off x="1530701" y="3646155"/>
            <a:ext cx="3496758" cy="523220"/>
          </a:xfrm>
          <a:prstGeom prst="rect">
            <a:avLst/>
          </a:prstGeom>
        </p:spPr>
        <p:txBody>
          <a:bodyPr wrap="square">
            <a:spAutoFit/>
          </a:bodyPr>
          <a:lstStyle/>
          <a:p>
            <a:r>
              <a:rPr lang="en-US" sz="2800" dirty="0" smtClean="0">
                <a:solidFill>
                  <a:schemeClr val="accent1">
                    <a:lumMod val="50000"/>
                  </a:schemeClr>
                </a:solidFill>
              </a:rPr>
              <a:t>3. Storage</a:t>
            </a:r>
            <a:endParaRPr lang="en-US" dirty="0">
              <a:solidFill>
                <a:schemeClr val="accent1">
                  <a:lumMod val="50000"/>
                </a:schemeClr>
              </a:solidFill>
            </a:endParaRPr>
          </a:p>
        </p:txBody>
      </p:sp>
      <p:sp>
        <p:nvSpPr>
          <p:cNvPr id="4" name="Rectangle 3"/>
          <p:cNvSpPr/>
          <p:nvPr/>
        </p:nvSpPr>
        <p:spPr>
          <a:xfrm>
            <a:off x="1530701" y="2594162"/>
            <a:ext cx="3496758" cy="523220"/>
          </a:xfrm>
          <a:prstGeom prst="rect">
            <a:avLst/>
          </a:prstGeom>
        </p:spPr>
        <p:txBody>
          <a:bodyPr wrap="square">
            <a:spAutoFit/>
          </a:bodyPr>
          <a:lstStyle/>
          <a:p>
            <a:r>
              <a:rPr lang="en-US" sz="2800" dirty="0" smtClean="0">
                <a:solidFill>
                  <a:schemeClr val="accent1">
                    <a:lumMod val="50000"/>
                  </a:schemeClr>
                </a:solidFill>
              </a:rPr>
              <a:t>2. Collector</a:t>
            </a:r>
            <a:endParaRPr lang="en-US" sz="2800" dirty="0">
              <a:solidFill>
                <a:schemeClr val="accent1">
                  <a:lumMod val="50000"/>
                </a:schemeClr>
              </a:solidFill>
            </a:endParaRPr>
          </a:p>
        </p:txBody>
      </p:sp>
      <p:sp>
        <p:nvSpPr>
          <p:cNvPr id="5" name="Rectangle 4"/>
          <p:cNvSpPr/>
          <p:nvPr/>
        </p:nvSpPr>
        <p:spPr>
          <a:xfrm>
            <a:off x="1530701" y="4698148"/>
            <a:ext cx="3496758" cy="523220"/>
          </a:xfrm>
          <a:prstGeom prst="rect">
            <a:avLst/>
          </a:prstGeom>
        </p:spPr>
        <p:txBody>
          <a:bodyPr wrap="square">
            <a:spAutoFit/>
          </a:bodyPr>
          <a:lstStyle/>
          <a:p>
            <a:r>
              <a:rPr lang="en-US" sz="2800" dirty="0">
                <a:solidFill>
                  <a:schemeClr val="accent1">
                    <a:lumMod val="50000"/>
                  </a:schemeClr>
                </a:solidFill>
              </a:rPr>
              <a:t> </a:t>
            </a:r>
            <a:r>
              <a:rPr lang="en-US" sz="2800" dirty="0" smtClean="0">
                <a:solidFill>
                  <a:schemeClr val="accent1">
                    <a:lumMod val="50000"/>
                  </a:schemeClr>
                </a:solidFill>
              </a:rPr>
              <a:t>4. Visualization </a:t>
            </a:r>
            <a:r>
              <a:rPr lang="en-US" sz="2800" dirty="0">
                <a:solidFill>
                  <a:schemeClr val="accent1">
                    <a:lumMod val="50000"/>
                  </a:schemeClr>
                </a:solidFill>
              </a:rPr>
              <a:t>tools</a:t>
            </a:r>
          </a:p>
        </p:txBody>
      </p:sp>
      <p:sp>
        <p:nvSpPr>
          <p:cNvPr id="6" name="Rectangle 5"/>
          <p:cNvSpPr/>
          <p:nvPr/>
        </p:nvSpPr>
        <p:spPr>
          <a:xfrm>
            <a:off x="1530700" y="1542169"/>
            <a:ext cx="4205081" cy="523220"/>
          </a:xfrm>
          <a:prstGeom prst="rect">
            <a:avLst/>
          </a:prstGeom>
        </p:spPr>
        <p:txBody>
          <a:bodyPr wrap="square">
            <a:spAutoFit/>
          </a:bodyPr>
          <a:lstStyle/>
          <a:p>
            <a:r>
              <a:rPr lang="en-US" sz="2800" dirty="0" smtClean="0">
                <a:solidFill>
                  <a:schemeClr val="accent1">
                    <a:lumMod val="50000"/>
                  </a:schemeClr>
                </a:solidFill>
              </a:rPr>
              <a:t>1. Data (Measurement)</a:t>
            </a:r>
            <a:endParaRPr lang="en-US" sz="2800" dirty="0">
              <a:solidFill>
                <a:schemeClr val="accent1">
                  <a:lumMod val="50000"/>
                </a:schemeClr>
              </a:solidFill>
            </a:endParaRPr>
          </a:p>
        </p:txBody>
      </p:sp>
      <p:pic>
        <p:nvPicPr>
          <p:cNvPr id="7" name="Picture 6"/>
          <p:cNvPicPr>
            <a:picLocks noChangeAspect="1"/>
          </p:cNvPicPr>
          <p:nvPr/>
        </p:nvPicPr>
        <p:blipFill>
          <a:blip r:embed="rId3"/>
          <a:stretch>
            <a:fillRect/>
          </a:stretch>
        </p:blipFill>
        <p:spPr>
          <a:xfrm rot="799573">
            <a:off x="5503726" y="1317472"/>
            <a:ext cx="1706954" cy="1180025"/>
          </a:xfrm>
          <a:prstGeom prst="rect">
            <a:avLst/>
          </a:prstGeom>
        </p:spPr>
      </p:pic>
      <p:pic>
        <p:nvPicPr>
          <p:cNvPr id="8" name="Picture 7"/>
          <p:cNvPicPr>
            <a:picLocks noChangeAspect="1"/>
          </p:cNvPicPr>
          <p:nvPr/>
        </p:nvPicPr>
        <p:blipFill>
          <a:blip r:embed="rId4"/>
          <a:stretch>
            <a:fillRect/>
          </a:stretch>
        </p:blipFill>
        <p:spPr>
          <a:xfrm>
            <a:off x="4762418" y="3217439"/>
            <a:ext cx="1234621" cy="1380652"/>
          </a:xfrm>
          <a:prstGeom prst="rect">
            <a:avLst/>
          </a:prstGeom>
        </p:spPr>
      </p:pic>
      <p:pic>
        <p:nvPicPr>
          <p:cNvPr id="9" name="Picture 8"/>
          <p:cNvPicPr>
            <a:picLocks noChangeAspect="1"/>
          </p:cNvPicPr>
          <p:nvPr/>
        </p:nvPicPr>
        <p:blipFill>
          <a:blip r:embed="rId5"/>
          <a:stretch>
            <a:fillRect/>
          </a:stretch>
        </p:blipFill>
        <p:spPr>
          <a:xfrm>
            <a:off x="6357203" y="3514753"/>
            <a:ext cx="3808076" cy="2260213"/>
          </a:xfrm>
          <a:prstGeom prst="rect">
            <a:avLst/>
          </a:prstGeom>
        </p:spPr>
      </p:pic>
      <p:cxnSp>
        <p:nvCxnSpPr>
          <p:cNvPr id="10" name="Straight Connector 9"/>
          <p:cNvCxnSpPr/>
          <p:nvPr/>
        </p:nvCxnSpPr>
        <p:spPr>
          <a:xfrm>
            <a:off x="403761" y="967931"/>
            <a:ext cx="9084623"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7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6" presetClass="entr" presetSubtype="1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i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anim calcmode="lin" valueType="num">
                                      <p:cBhvr>
                                        <p:cTn id="29" dur="500" fill="hold"/>
                                        <p:tgtEl>
                                          <p:spTgt spid="5"/>
                                        </p:tgtEl>
                                        <p:attrNameLst>
                                          <p:attrName>ppt_w</p:attrName>
                                        </p:attrNameLst>
                                      </p:cBhvr>
                                      <p:tavLst>
                                        <p:tav tm="0" fmla="#ppt_w*sin(2.5*pi*$)">
                                          <p:val>
                                            <p:fltVal val="0"/>
                                          </p:val>
                                        </p:tav>
                                        <p:tav tm="100000">
                                          <p:val>
                                            <p:fltVal val="1"/>
                                          </p:val>
                                        </p:tav>
                                      </p:tavLst>
                                    </p:anim>
                                    <p:anim calcmode="lin" valueType="num">
                                      <p:cBhvr>
                                        <p:cTn id="30" dur="500" fill="hold"/>
                                        <p:tgtEl>
                                          <p:spTgt spid="5"/>
                                        </p:tgtEl>
                                        <p:attrNameLst>
                                          <p:attrName>ppt_h</p:attrName>
                                        </p:attrNameLst>
                                      </p:cBhvr>
                                      <p:tavLst>
                                        <p:tav tm="0">
                                          <p:val>
                                            <p:strVal val="#ppt_h"/>
                                          </p:val>
                                        </p:tav>
                                        <p:tav tm="100000">
                                          <p:val>
                                            <p:strVal val="#ppt_h"/>
                                          </p:val>
                                        </p:tav>
                                      </p:tavLst>
                                    </p:anim>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2504</TotalTime>
  <Words>695</Words>
  <Application>Microsoft Office PowerPoint</Application>
  <PresentationFormat>Widescreen</PresentationFormat>
  <Paragraphs>147</Paragraphs>
  <Slides>20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Consolas</vt:lpstr>
      <vt:lpstr>Cordia New</vt:lpstr>
      <vt:lpstr>Office Theme</vt:lpstr>
      <vt:lpstr>PowerPoint Presentation</vt:lpstr>
      <vt:lpstr>Outline</vt:lpstr>
      <vt:lpstr>Why Grafana </vt:lpstr>
      <vt:lpstr>Why Grafana </vt:lpstr>
      <vt:lpstr> What is Monitoring</vt:lpstr>
      <vt:lpstr>PowerPoint Presentation</vt:lpstr>
      <vt:lpstr> Why do we need Monitoring ?</vt:lpstr>
      <vt:lpstr> Preactive &amp; Baseline</vt:lpstr>
      <vt:lpstr>Monitoring Components</vt:lpstr>
      <vt:lpstr>Storage  </vt:lpstr>
      <vt:lpstr> Graphite Concept</vt:lpstr>
      <vt:lpstr> Graphite Components</vt:lpstr>
      <vt:lpstr>PowerPoint Presentation</vt:lpstr>
      <vt:lpstr>Collector</vt:lpstr>
      <vt:lpstr> Collectd</vt:lpstr>
      <vt:lpstr> Window PerfMon</vt:lpstr>
      <vt:lpstr>Code Example for collector</vt:lpstr>
      <vt:lpstr> Visualization tools</vt:lpstr>
      <vt:lpstr> What is Grafana</vt:lpstr>
      <vt:lpstr>Thanks you</vt:lpstr>
    </vt:vector>
  </TitlesOfParts>
  <Company>Agoda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Suwannasit, Kant (Agoda)</dc:creator>
  <cp:lastModifiedBy>Suwannasit, Kant (Agoda)</cp:lastModifiedBy>
  <cp:revision>95</cp:revision>
  <dcterms:created xsi:type="dcterms:W3CDTF">2016-12-07T11:06:46Z</dcterms:created>
  <dcterms:modified xsi:type="dcterms:W3CDTF">2017-04-29T05:05:32Z</dcterms:modified>
</cp:coreProperties>
</file>